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4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6" r:id="rId3"/>
    <p:sldId id="258" r:id="rId4"/>
    <p:sldId id="263" r:id="rId5"/>
    <p:sldId id="293" r:id="rId6"/>
    <p:sldId id="318" r:id="rId7"/>
    <p:sldId id="299" r:id="rId8"/>
    <p:sldId id="300" r:id="rId9"/>
    <p:sldId id="301" r:id="rId10"/>
    <p:sldId id="319" r:id="rId11"/>
    <p:sldId id="320" r:id="rId12"/>
    <p:sldId id="321" r:id="rId13"/>
    <p:sldId id="303" r:id="rId14"/>
    <p:sldId id="304" r:id="rId15"/>
    <p:sldId id="322" r:id="rId16"/>
    <p:sldId id="305" r:id="rId17"/>
    <p:sldId id="323" r:id="rId18"/>
    <p:sldId id="32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7493D"/>
    <a:srgbClr val="F8E2B7"/>
    <a:srgbClr val="FCF0D9"/>
    <a:srgbClr val="6E5444"/>
    <a:srgbClr val="A18C79"/>
    <a:srgbClr val="F3F0EE"/>
    <a:srgbClr val="796655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420"/>
      </p:cViewPr>
      <p:guideLst>
        <p:guide orient="horz" pos="2198"/>
        <p:guide pos="385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2021/6/25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3488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39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5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33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08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66445" y="-5080"/>
            <a:ext cx="3265805" cy="6868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57860" y="-5080"/>
            <a:ext cx="326390" cy="6873240"/>
          </a:xfrm>
          <a:prstGeom prst="rect">
            <a:avLst/>
          </a:prstGeom>
          <a:solidFill>
            <a:srgbClr val="574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20775" y="170180"/>
            <a:ext cx="2787015" cy="6553200"/>
          </a:xfrm>
          <a:prstGeom prst="rect">
            <a:avLst/>
          </a:prstGeom>
          <a:solidFill>
            <a:srgbClr val="F8E2B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1501775" y="1254760"/>
            <a:ext cx="2787015" cy="4510405"/>
          </a:xfrm>
          <a:prstGeom prst="rect">
            <a:avLst/>
          </a:prstGeom>
          <a:blipFill rotWithShape="1">
            <a:blip r:embed="rId2"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27305"/>
            <a:ext cx="12235180" cy="619760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351905"/>
            <a:ext cx="12235180" cy="61976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6963410" y="1731645"/>
            <a:ext cx="2698750" cy="2698750"/>
          </a:xfrm>
          <a:prstGeom prst="ellipse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3473450" y="2222500"/>
            <a:ext cx="5245100" cy="2753360"/>
          </a:xfrm>
          <a:prstGeom prst="roundRect">
            <a:avLst/>
          </a:prstGeom>
          <a:blipFill rotWithShape="1">
            <a:blip r:embed="rId2"/>
            <a:tile tx="0" ty="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 userDrawn="1"/>
        </p:nvSpPr>
        <p:spPr>
          <a:xfrm>
            <a:off x="3473450" y="2222500"/>
            <a:ext cx="5245100" cy="2753360"/>
          </a:xfrm>
          <a:prstGeom prst="roundRect">
            <a:avLst/>
          </a:prstGeom>
          <a:solidFill>
            <a:srgbClr val="57493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3003550" y="3804285"/>
            <a:ext cx="1426210" cy="1426210"/>
          </a:xfrm>
          <a:prstGeom prst="ellipse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2021/6/25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35555" y="436880"/>
            <a:ext cx="1013460" cy="434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5400">
                <a:solidFill>
                  <a:srgbClr val="796655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心理健康教育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3455" y="2035810"/>
            <a:ext cx="1221105" cy="3566795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900" b="0" dirty="0">
                <a:solidFill>
                  <a:srgbClr val="796655"/>
                </a:solidFill>
                <a:latin typeface="思源黑体旧字形 ExtraLight" panose="020B0200000000000000" charset="-128"/>
                <a:ea typeface="思源黑体旧字形 ExtraLight" panose="020B0200000000000000" charset="-128"/>
                <a:cs typeface="Morganite" charset="0"/>
              </a:rPr>
              <a:t>A company is an association or collection of individuals, whether natural persons, legal persons, or a mixture of both. Company members share a common purpose. A company is an association or collection of individuals, </a:t>
            </a:r>
          </a:p>
          <a:p>
            <a:pPr algn="l">
              <a:lnSpc>
                <a:spcPct val="150000"/>
              </a:lnSpc>
            </a:pPr>
            <a:endParaRPr lang="en-US" altLang="zh-CN" sz="900" b="0" dirty="0">
              <a:solidFill>
                <a:srgbClr val="796655"/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Morganite" charset="0"/>
            </a:endParaRPr>
          </a:p>
        </p:txBody>
      </p:sp>
      <p:sp>
        <p:nvSpPr>
          <p:cNvPr id="11" name="圆角矩形 1"/>
          <p:cNvSpPr/>
          <p:nvPr/>
        </p:nvSpPr>
        <p:spPr>
          <a:xfrm>
            <a:off x="1314450" y="5881370"/>
            <a:ext cx="1889760" cy="288925"/>
          </a:xfrm>
          <a:prstGeom prst="roundRect">
            <a:avLst>
              <a:gd name="adj" fmla="val 0"/>
            </a:avLst>
          </a:prstGeom>
          <a:solidFill>
            <a:srgbClr val="7966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>
                <a:latin typeface="思源黑体旧字形 Light" panose="020B0300000000000000" charset="-128"/>
                <a:ea typeface="思源黑体旧字形 Light" panose="020B0300000000000000" charset="-128"/>
              </a:rPr>
              <a:t>主讲老师：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08070" y="86804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学习能力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347845" y="2595245"/>
            <a:ext cx="3132455" cy="3237865"/>
            <a:chOff x="12460" y="1894"/>
            <a:chExt cx="5442" cy="6725"/>
          </a:xfrm>
        </p:grpSpPr>
        <p:sp>
          <p:nvSpPr>
            <p:cNvPr id="5" name="1"/>
            <p:cNvSpPr txBox="1">
              <a:spLocks noChangeArrowheads="1"/>
            </p:cNvSpPr>
            <p:nvPr/>
          </p:nvSpPr>
          <p:spPr>
            <a:xfrm>
              <a:off x="12460" y="5645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en-US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 </a:t>
              </a: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运用知识的能力</a:t>
              </a:r>
            </a:p>
          </p:txBody>
        </p:sp>
        <p:sp>
          <p:nvSpPr>
            <p:cNvPr id="15" name="1"/>
            <p:cNvSpPr txBox="1">
              <a:spLocks noChangeArrowheads="1"/>
            </p:cNvSpPr>
            <p:nvPr/>
          </p:nvSpPr>
          <p:spPr>
            <a:xfrm>
              <a:off x="12460" y="3769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en-US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 </a:t>
              </a: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获取知识的能力</a:t>
              </a:r>
            </a:p>
          </p:txBody>
        </p:sp>
        <p:sp>
          <p:nvSpPr>
            <p:cNvPr id="22" name="1"/>
            <p:cNvSpPr txBox="1">
              <a:spLocks noChangeArrowheads="1"/>
            </p:cNvSpPr>
            <p:nvPr/>
          </p:nvSpPr>
          <p:spPr>
            <a:xfrm>
              <a:off x="12482" y="1894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 组织学习活动的能力</a:t>
              </a:r>
            </a:p>
          </p:txBody>
        </p:sp>
        <p:sp>
          <p:nvSpPr>
            <p:cNvPr id="25" name="1"/>
            <p:cNvSpPr txBox="1">
              <a:spLocks noChangeArrowheads="1"/>
            </p:cNvSpPr>
            <p:nvPr/>
          </p:nvSpPr>
          <p:spPr>
            <a:xfrm>
              <a:off x="12462" y="7628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r>
                <a:rPr kumimoji="1" lang="zh-CN" altLang="en-US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rPr>
                <a:t> 智力技能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项目二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629525" y="2072005"/>
            <a:ext cx="39160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有效学习的方法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629525" y="4286885"/>
            <a:ext cx="45624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如何制定适合自己的</a:t>
            </a: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 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学习方法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286625" y="1612900"/>
            <a:ext cx="4241800" cy="769874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7945" y="1612900"/>
            <a:ext cx="4241800" cy="696976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8315" y="-23495"/>
            <a:ext cx="2988310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27675" y="643890"/>
            <a:ext cx="83121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制定适合自己的学习方法</a:t>
            </a:r>
          </a:p>
          <a:p>
            <a:pPr algn="ctr"/>
            <a:r>
              <a:rPr lang="zh-CN" altLang="en-US" sz="28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773035" y="630871"/>
            <a:ext cx="3595370" cy="3801753"/>
            <a:chOff x="12241" y="1037"/>
            <a:chExt cx="5662" cy="5814"/>
          </a:xfrm>
        </p:grpSpPr>
        <p:sp>
          <p:nvSpPr>
            <p:cNvPr id="12" name="1"/>
            <p:cNvSpPr txBox="1">
              <a:spLocks noChangeArrowheads="1"/>
            </p:cNvSpPr>
            <p:nvPr/>
          </p:nvSpPr>
          <p:spPr>
            <a:xfrm>
              <a:off x="12483" y="5860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  <a:buChar char="u"/>
              </a:pPr>
              <a:endPara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2241" y="1037"/>
              <a:ext cx="5420" cy="1325"/>
              <a:chOff x="12041" y="837"/>
              <a:chExt cx="5420" cy="1325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2041" y="837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18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  <a:sym typeface="+mn-ea"/>
                  </a:rPr>
                  <a:t>了解你的学习现状， 充分利用元认知策略</a:t>
                </a:r>
                <a:endParaRPr kumimoji="1" lang="en-US" altLang="zh-CN" sz="28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2516" y="2162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/>
        </p:nvGrpSpPr>
        <p:grpSpPr>
          <a:xfrm>
            <a:off x="370205" y="733425"/>
            <a:ext cx="3483610" cy="2750185"/>
            <a:chOff x="12483" y="2520"/>
            <a:chExt cx="5486" cy="4331"/>
          </a:xfrm>
        </p:grpSpPr>
        <p:sp>
          <p:nvSpPr>
            <p:cNvPr id="30" name="1"/>
            <p:cNvSpPr txBox="1">
              <a:spLocks noChangeArrowheads="1"/>
            </p:cNvSpPr>
            <p:nvPr/>
          </p:nvSpPr>
          <p:spPr>
            <a:xfrm>
              <a:off x="12483" y="5860"/>
              <a:ext cx="5420" cy="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Aft>
                  <a:spcPts val="0"/>
                </a:spcAft>
                <a:buFont typeface="Wingdings" panose="05000000000000000000" charset="0"/>
              </a:pPr>
              <a:endPara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2549" y="2520"/>
              <a:ext cx="5420" cy="1301"/>
              <a:chOff x="12349" y="2320"/>
              <a:chExt cx="5420" cy="1301"/>
            </a:xfrm>
          </p:grpSpPr>
          <p:sp>
            <p:nvSpPr>
              <p:cNvPr id="36" name="1"/>
              <p:cNvSpPr txBox="1">
                <a:spLocks noChangeArrowheads="1"/>
              </p:cNvSpPr>
              <p:nvPr/>
            </p:nvSpPr>
            <p:spPr>
              <a:xfrm>
                <a:off x="12349" y="2320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18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确保对学习的自信心和愉快、 平和的情绪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12614" y="3621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1"/>
          <p:cNvSpPr txBox="1">
            <a:spLocks noChangeArrowheads="1"/>
          </p:cNvSpPr>
          <p:nvPr/>
        </p:nvSpPr>
        <p:spPr>
          <a:xfrm>
            <a:off x="583565" y="2343150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endParaRPr kumimoji="1" lang="zh-CN" altLang="en-US" sz="20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>
          <a:xfrm>
            <a:off x="7787640" y="2343150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endParaRPr kumimoji="1" lang="zh-CN" altLang="en-US" sz="20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  <a:p>
            <a:pPr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</a:pPr>
            <a:endParaRPr kumimoji="1" lang="zh-CN" altLang="en-US" sz="20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3" name="1"/>
          <p:cNvSpPr txBox="1">
            <a:spLocks noChangeArrowheads="1"/>
          </p:cNvSpPr>
          <p:nvPr/>
        </p:nvSpPr>
        <p:spPr>
          <a:xfrm>
            <a:off x="467995" y="1793875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1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利用复述与复习策略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30225" y="240601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20" name="组合 20852"/>
          <p:cNvGrpSpPr/>
          <p:nvPr/>
        </p:nvGrpSpPr>
        <p:grpSpPr>
          <a:xfrm>
            <a:off x="516255" y="3166110"/>
            <a:ext cx="3246755" cy="2547620"/>
            <a:chOff x="584" y="-15"/>
            <a:chExt cx="4294" cy="3300"/>
          </a:xfrm>
        </p:grpSpPr>
        <p:sp>
          <p:nvSpPr>
            <p:cNvPr id="30118" name="任意多边形 20853"/>
            <p:cNvSpPr/>
            <p:nvPr/>
          </p:nvSpPr>
          <p:spPr>
            <a:xfrm>
              <a:off x="2887" y="-15"/>
              <a:ext cx="6" cy="3300"/>
            </a:xfrm>
            <a:custGeom>
              <a:avLst/>
              <a:gdLst/>
              <a:ahLst/>
              <a:cxnLst/>
              <a:rect l="0" t="0" r="0" b="0"/>
              <a:pathLst>
                <a:path w="6" h="3300">
                  <a:moveTo>
                    <a:pt x="6" y="3261"/>
                  </a:moveTo>
                  <a:lnTo>
                    <a:pt x="0" y="3261"/>
                  </a:lnTo>
                  <a:lnTo>
                    <a:pt x="0" y="3300"/>
                  </a:lnTo>
                  <a:lnTo>
                    <a:pt x="6" y="3300"/>
                  </a:lnTo>
                  <a:lnTo>
                    <a:pt x="6" y="3261"/>
                  </a:lnTo>
                  <a:moveTo>
                    <a:pt x="6" y="3144"/>
                  </a:moveTo>
                  <a:lnTo>
                    <a:pt x="0" y="3144"/>
                  </a:lnTo>
                  <a:lnTo>
                    <a:pt x="0" y="3183"/>
                  </a:lnTo>
                  <a:lnTo>
                    <a:pt x="6" y="3183"/>
                  </a:lnTo>
                  <a:lnTo>
                    <a:pt x="6" y="3144"/>
                  </a:lnTo>
                  <a:moveTo>
                    <a:pt x="6" y="3028"/>
                  </a:moveTo>
                  <a:lnTo>
                    <a:pt x="0" y="3028"/>
                  </a:lnTo>
                  <a:lnTo>
                    <a:pt x="0" y="3067"/>
                  </a:lnTo>
                  <a:lnTo>
                    <a:pt x="6" y="3067"/>
                  </a:lnTo>
                  <a:lnTo>
                    <a:pt x="6" y="3028"/>
                  </a:lnTo>
                  <a:moveTo>
                    <a:pt x="6" y="2911"/>
                  </a:moveTo>
                  <a:lnTo>
                    <a:pt x="0" y="2911"/>
                  </a:lnTo>
                  <a:lnTo>
                    <a:pt x="0" y="2950"/>
                  </a:lnTo>
                  <a:lnTo>
                    <a:pt x="6" y="2950"/>
                  </a:lnTo>
                  <a:lnTo>
                    <a:pt x="6" y="2911"/>
                  </a:lnTo>
                  <a:moveTo>
                    <a:pt x="6" y="2795"/>
                  </a:moveTo>
                  <a:lnTo>
                    <a:pt x="0" y="2795"/>
                  </a:lnTo>
                  <a:lnTo>
                    <a:pt x="0" y="2834"/>
                  </a:lnTo>
                  <a:lnTo>
                    <a:pt x="6" y="2834"/>
                  </a:lnTo>
                  <a:lnTo>
                    <a:pt x="6" y="2795"/>
                  </a:lnTo>
                  <a:moveTo>
                    <a:pt x="6" y="2679"/>
                  </a:moveTo>
                  <a:lnTo>
                    <a:pt x="0" y="2679"/>
                  </a:lnTo>
                  <a:lnTo>
                    <a:pt x="0" y="2717"/>
                  </a:lnTo>
                  <a:lnTo>
                    <a:pt x="6" y="2717"/>
                  </a:lnTo>
                  <a:lnTo>
                    <a:pt x="6" y="2679"/>
                  </a:lnTo>
                  <a:moveTo>
                    <a:pt x="6" y="2562"/>
                  </a:moveTo>
                  <a:lnTo>
                    <a:pt x="0" y="2562"/>
                  </a:lnTo>
                  <a:lnTo>
                    <a:pt x="0" y="2601"/>
                  </a:lnTo>
                  <a:lnTo>
                    <a:pt x="6" y="2601"/>
                  </a:lnTo>
                  <a:lnTo>
                    <a:pt x="6" y="2562"/>
                  </a:lnTo>
                  <a:moveTo>
                    <a:pt x="6" y="2446"/>
                  </a:moveTo>
                  <a:lnTo>
                    <a:pt x="0" y="2446"/>
                  </a:lnTo>
                  <a:lnTo>
                    <a:pt x="0" y="2484"/>
                  </a:lnTo>
                  <a:lnTo>
                    <a:pt x="6" y="2484"/>
                  </a:lnTo>
                  <a:lnTo>
                    <a:pt x="6" y="2446"/>
                  </a:lnTo>
                  <a:moveTo>
                    <a:pt x="6" y="2329"/>
                  </a:moveTo>
                  <a:lnTo>
                    <a:pt x="0" y="2329"/>
                  </a:lnTo>
                  <a:lnTo>
                    <a:pt x="0" y="2368"/>
                  </a:lnTo>
                  <a:lnTo>
                    <a:pt x="6" y="2368"/>
                  </a:lnTo>
                  <a:lnTo>
                    <a:pt x="6" y="2329"/>
                  </a:lnTo>
                  <a:moveTo>
                    <a:pt x="6" y="2213"/>
                  </a:moveTo>
                  <a:lnTo>
                    <a:pt x="0" y="2213"/>
                  </a:lnTo>
                  <a:lnTo>
                    <a:pt x="0" y="2252"/>
                  </a:lnTo>
                  <a:lnTo>
                    <a:pt x="6" y="2252"/>
                  </a:lnTo>
                  <a:lnTo>
                    <a:pt x="6" y="2213"/>
                  </a:lnTo>
                  <a:moveTo>
                    <a:pt x="6" y="2096"/>
                  </a:moveTo>
                  <a:lnTo>
                    <a:pt x="0" y="2096"/>
                  </a:lnTo>
                  <a:lnTo>
                    <a:pt x="0" y="2135"/>
                  </a:lnTo>
                  <a:lnTo>
                    <a:pt x="6" y="2135"/>
                  </a:lnTo>
                  <a:lnTo>
                    <a:pt x="6" y="2096"/>
                  </a:lnTo>
                  <a:moveTo>
                    <a:pt x="6" y="1980"/>
                  </a:moveTo>
                  <a:lnTo>
                    <a:pt x="0" y="1980"/>
                  </a:lnTo>
                  <a:lnTo>
                    <a:pt x="0" y="2019"/>
                  </a:lnTo>
                  <a:lnTo>
                    <a:pt x="6" y="2019"/>
                  </a:lnTo>
                  <a:lnTo>
                    <a:pt x="6" y="1980"/>
                  </a:lnTo>
                  <a:moveTo>
                    <a:pt x="6" y="1863"/>
                  </a:moveTo>
                  <a:lnTo>
                    <a:pt x="0" y="1863"/>
                  </a:lnTo>
                  <a:lnTo>
                    <a:pt x="0" y="1902"/>
                  </a:lnTo>
                  <a:lnTo>
                    <a:pt x="6" y="1902"/>
                  </a:lnTo>
                  <a:lnTo>
                    <a:pt x="6" y="1863"/>
                  </a:lnTo>
                  <a:moveTo>
                    <a:pt x="6" y="1747"/>
                  </a:moveTo>
                  <a:lnTo>
                    <a:pt x="0" y="1747"/>
                  </a:lnTo>
                  <a:lnTo>
                    <a:pt x="0" y="1786"/>
                  </a:lnTo>
                  <a:lnTo>
                    <a:pt x="6" y="1786"/>
                  </a:lnTo>
                  <a:lnTo>
                    <a:pt x="6" y="1747"/>
                  </a:lnTo>
                  <a:moveTo>
                    <a:pt x="6" y="1631"/>
                  </a:moveTo>
                  <a:lnTo>
                    <a:pt x="0" y="1631"/>
                  </a:lnTo>
                  <a:lnTo>
                    <a:pt x="0" y="1669"/>
                  </a:lnTo>
                  <a:lnTo>
                    <a:pt x="6" y="1669"/>
                  </a:lnTo>
                  <a:lnTo>
                    <a:pt x="6" y="1631"/>
                  </a:lnTo>
                  <a:moveTo>
                    <a:pt x="6" y="1514"/>
                  </a:moveTo>
                  <a:lnTo>
                    <a:pt x="0" y="1514"/>
                  </a:lnTo>
                  <a:lnTo>
                    <a:pt x="0" y="1553"/>
                  </a:lnTo>
                  <a:lnTo>
                    <a:pt x="6" y="1553"/>
                  </a:lnTo>
                  <a:lnTo>
                    <a:pt x="6" y="1514"/>
                  </a:lnTo>
                  <a:moveTo>
                    <a:pt x="6" y="1398"/>
                  </a:moveTo>
                  <a:lnTo>
                    <a:pt x="0" y="1398"/>
                  </a:lnTo>
                  <a:lnTo>
                    <a:pt x="0" y="1436"/>
                  </a:lnTo>
                  <a:lnTo>
                    <a:pt x="6" y="1436"/>
                  </a:lnTo>
                  <a:lnTo>
                    <a:pt x="6" y="1398"/>
                  </a:lnTo>
                  <a:moveTo>
                    <a:pt x="6" y="1281"/>
                  </a:moveTo>
                  <a:lnTo>
                    <a:pt x="0" y="1281"/>
                  </a:lnTo>
                  <a:lnTo>
                    <a:pt x="0" y="1320"/>
                  </a:lnTo>
                  <a:lnTo>
                    <a:pt x="6" y="1320"/>
                  </a:lnTo>
                  <a:lnTo>
                    <a:pt x="6" y="1281"/>
                  </a:lnTo>
                  <a:moveTo>
                    <a:pt x="6" y="1165"/>
                  </a:moveTo>
                  <a:lnTo>
                    <a:pt x="0" y="1165"/>
                  </a:lnTo>
                  <a:lnTo>
                    <a:pt x="0" y="1204"/>
                  </a:lnTo>
                  <a:lnTo>
                    <a:pt x="6" y="1204"/>
                  </a:lnTo>
                  <a:lnTo>
                    <a:pt x="6" y="1165"/>
                  </a:lnTo>
                  <a:moveTo>
                    <a:pt x="6" y="1048"/>
                  </a:moveTo>
                  <a:lnTo>
                    <a:pt x="0" y="1048"/>
                  </a:lnTo>
                  <a:lnTo>
                    <a:pt x="0" y="1087"/>
                  </a:lnTo>
                  <a:lnTo>
                    <a:pt x="6" y="1087"/>
                  </a:lnTo>
                  <a:lnTo>
                    <a:pt x="6" y="1048"/>
                  </a:lnTo>
                  <a:moveTo>
                    <a:pt x="6" y="932"/>
                  </a:moveTo>
                  <a:lnTo>
                    <a:pt x="0" y="932"/>
                  </a:lnTo>
                  <a:lnTo>
                    <a:pt x="0" y="971"/>
                  </a:lnTo>
                  <a:lnTo>
                    <a:pt x="6" y="971"/>
                  </a:lnTo>
                  <a:lnTo>
                    <a:pt x="6" y="932"/>
                  </a:lnTo>
                  <a:moveTo>
                    <a:pt x="6" y="815"/>
                  </a:moveTo>
                  <a:lnTo>
                    <a:pt x="0" y="815"/>
                  </a:lnTo>
                  <a:lnTo>
                    <a:pt x="0" y="854"/>
                  </a:lnTo>
                  <a:lnTo>
                    <a:pt x="6" y="854"/>
                  </a:lnTo>
                  <a:lnTo>
                    <a:pt x="6" y="815"/>
                  </a:lnTo>
                  <a:moveTo>
                    <a:pt x="6" y="699"/>
                  </a:moveTo>
                  <a:lnTo>
                    <a:pt x="0" y="699"/>
                  </a:lnTo>
                  <a:lnTo>
                    <a:pt x="0" y="738"/>
                  </a:lnTo>
                  <a:lnTo>
                    <a:pt x="6" y="738"/>
                  </a:lnTo>
                  <a:lnTo>
                    <a:pt x="6" y="699"/>
                  </a:lnTo>
                  <a:moveTo>
                    <a:pt x="6" y="583"/>
                  </a:moveTo>
                  <a:lnTo>
                    <a:pt x="0" y="583"/>
                  </a:lnTo>
                  <a:lnTo>
                    <a:pt x="0" y="621"/>
                  </a:lnTo>
                  <a:lnTo>
                    <a:pt x="6" y="621"/>
                  </a:lnTo>
                  <a:lnTo>
                    <a:pt x="6" y="583"/>
                  </a:lnTo>
                  <a:moveTo>
                    <a:pt x="6" y="466"/>
                  </a:moveTo>
                  <a:lnTo>
                    <a:pt x="0" y="466"/>
                  </a:lnTo>
                  <a:lnTo>
                    <a:pt x="0" y="505"/>
                  </a:lnTo>
                  <a:lnTo>
                    <a:pt x="6" y="505"/>
                  </a:lnTo>
                  <a:lnTo>
                    <a:pt x="6" y="466"/>
                  </a:lnTo>
                  <a:moveTo>
                    <a:pt x="6" y="350"/>
                  </a:moveTo>
                  <a:lnTo>
                    <a:pt x="0" y="350"/>
                  </a:lnTo>
                  <a:lnTo>
                    <a:pt x="0" y="389"/>
                  </a:lnTo>
                  <a:lnTo>
                    <a:pt x="6" y="389"/>
                  </a:lnTo>
                  <a:lnTo>
                    <a:pt x="6" y="350"/>
                  </a:lnTo>
                  <a:moveTo>
                    <a:pt x="6" y="233"/>
                  </a:moveTo>
                  <a:lnTo>
                    <a:pt x="0" y="233"/>
                  </a:lnTo>
                  <a:lnTo>
                    <a:pt x="0" y="272"/>
                  </a:lnTo>
                  <a:lnTo>
                    <a:pt x="6" y="272"/>
                  </a:lnTo>
                  <a:lnTo>
                    <a:pt x="6" y="233"/>
                  </a:lnTo>
                  <a:moveTo>
                    <a:pt x="6" y="117"/>
                  </a:moveTo>
                  <a:lnTo>
                    <a:pt x="0" y="117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6" y="117"/>
                  </a:lnTo>
                  <a:moveTo>
                    <a:pt x="6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" y="39"/>
                  </a:lnTo>
                  <a:lnTo>
                    <a:pt x="6" y="0"/>
                  </a:lnTo>
                </a:path>
              </a:pathLst>
            </a:custGeom>
            <a:solidFill>
              <a:srgbClr val="EC008C"/>
            </a:solidFill>
            <a:ln>
              <a:noFill/>
            </a:ln>
          </p:spPr>
        </p:sp>
        <p:pic>
          <p:nvPicPr>
            <p:cNvPr id="30119" name="图片 208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" y="83"/>
              <a:ext cx="4294" cy="31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1"/>
          <p:cNvSpPr txBox="1">
            <a:spLocks noChangeArrowheads="1"/>
          </p:cNvSpPr>
          <p:nvPr/>
        </p:nvSpPr>
        <p:spPr>
          <a:xfrm>
            <a:off x="7773035" y="1617453"/>
            <a:ext cx="3441700" cy="648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18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学会利用资源管理策略， 合理安排作息时间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8074660" y="2505664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14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3670" y="3166110"/>
            <a:ext cx="3376930" cy="2400300"/>
          </a:xfrm>
          <a:prstGeom prst="rect">
            <a:avLst/>
          </a:prstGeom>
        </p:spPr>
      </p:pic>
      <p:sp>
        <p:nvSpPr>
          <p:cNvPr id="148" name="文本框 147"/>
          <p:cNvSpPr txBox="1"/>
          <p:nvPr/>
        </p:nvSpPr>
        <p:spPr>
          <a:xfrm>
            <a:off x="719455" y="6023610"/>
            <a:ext cx="2991485" cy="423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r>
              <a:rPr kumimoji="1" lang="zh-CN" altLang="en-US" b="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艾宾浩斯遗忘曲线</a:t>
            </a:r>
            <a:endParaRPr kumimoji="1" lang="zh-CN" altLang="en-US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05140" y="6023610"/>
            <a:ext cx="2991485" cy="423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r>
              <a:rPr kumimoji="1" lang="zh-CN" altLang="en-US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科维“四象限”时间管理</a:t>
            </a:r>
            <a:endParaRPr lang="zh-CN" altLang="en-US" dirty="0">
              <a:solidFill>
                <a:srgbClr val="F8E2B7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68980" y="3832860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1350" y="3157220"/>
            <a:ext cx="3785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学会“不紧张”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7069455" y="1598295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千磨万击还坚劲， 任尔东西南北风。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——郑板桥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项目三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3637915" y="904875"/>
            <a:ext cx="4704080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考试焦虑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215390" y="2449830"/>
            <a:ext cx="9953625" cy="2416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80000"/>
              </a:lnSpc>
            </a:pPr>
            <a:r>
              <a:rPr lang="en-US" sz="2800" b="0">
                <a:solidFill>
                  <a:srgbClr val="231F20"/>
                </a:solidFill>
                <a:ea typeface="宋体" panose="02010600030101010101" pitchFamily="2" charset="-122"/>
              </a:rPr>
              <a:t>       </a:t>
            </a:r>
            <a:r>
              <a:rPr kumimoji="1" lang="zh-CN" altLang="en-US" sz="2800" b="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考试焦虑是个体在考试准备、参加、反馈等阶段，对考试情境产生的认知反应、生理唤醒和行为表现相互作用的、复杂的情绪反应。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项目三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964170" y="427609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endParaRPr kumimoji="1" lang="zh-CN" altLang="en-US" sz="3200" dirty="0">
              <a:solidFill>
                <a:schemeClr val="accent4">
                  <a:lumMod val="75000"/>
                </a:schemeClr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485380" y="1875155"/>
            <a:ext cx="43224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如何应对学习压力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39940" y="1075690"/>
            <a:ext cx="4164330" cy="569595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8315" y="-23495"/>
            <a:ext cx="2988310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49935" y="1075690"/>
            <a:ext cx="3758565" cy="525018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76545" y="1753870"/>
            <a:ext cx="8312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应对学习压力</a:t>
            </a: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>
          <a:xfrm>
            <a:off x="7383780" y="106172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允许别人比自己出色</a:t>
            </a: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>
          <a:xfrm>
            <a:off x="7381240" y="2254885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学会接受最坏的情况</a:t>
            </a: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>
          <a:xfrm>
            <a:off x="6737985" y="344805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合理宣泄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358140" y="107569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以积极的心态去面对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454660" y="276479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树立合理的学习目标</a:t>
            </a: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>
          <a:xfrm>
            <a:off x="343535" y="4411345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进行积极的自我暗示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749300" y="1822450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8665" y="344868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49300" y="503491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869555" y="175450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869555" y="291909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870190" y="414845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1"/>
          <p:cNvSpPr txBox="1">
            <a:spLocks noChangeArrowheads="1"/>
          </p:cNvSpPr>
          <p:nvPr/>
        </p:nvSpPr>
        <p:spPr>
          <a:xfrm>
            <a:off x="7381240" y="4725035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创设良好的学习氛围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7869555" y="5431790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082746" cy="6857999"/>
          </a:xfrm>
          <a:prstGeom prst="rect">
            <a:avLst/>
          </a:prstGeom>
          <a:solidFill>
            <a:srgbClr val="6E544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746" y="1"/>
            <a:ext cx="59086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31745" y="334645"/>
            <a:ext cx="2988310" cy="5907405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811780" y="647065"/>
            <a:ext cx="2428875" cy="525018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34815" y="892175"/>
            <a:ext cx="8312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科学学习</a:t>
            </a:r>
            <a:endParaRPr lang="zh-CN" altLang="en-US" sz="3200" dirty="0">
              <a:solidFill>
                <a:srgbClr val="F8E2B7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ctr"/>
            <a:endParaRPr lang="zh-CN" altLang="en-US" sz="3200" dirty="0">
              <a:solidFill>
                <a:srgbClr val="F8E2B7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ctr"/>
            <a:r>
              <a:rPr lang="zh-CN" altLang="en-US" sz="32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提升智慧</a:t>
            </a:r>
            <a:endParaRPr lang="zh-CN" altLang="en-US" sz="3200" dirty="0">
              <a:solidFill>
                <a:schemeClr val="accent4">
                  <a:lumMod val="7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ctr"/>
            <a:r>
              <a:rPr lang="zh-CN" altLang="en-US" sz="28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>
          <a:xfrm>
            <a:off x="6545580" y="116205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项目一</a:t>
            </a: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怎么爱上学习</a:t>
            </a: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>
          <a:xfrm>
            <a:off x="6545580" y="282321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项目二  驾驭学海方舟</a:t>
            </a: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>
          <a:xfrm>
            <a:off x="6545580" y="4722495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项目三 学会“不紧张”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746240" y="1640840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748780" y="3357880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746240" y="5164455"/>
            <a:ext cx="3035935" cy="0"/>
          </a:xfrm>
          <a:prstGeom prst="line">
            <a:avLst/>
          </a:prstGeom>
          <a:ln>
            <a:solidFill>
              <a:srgbClr val="79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稻壳儿_答辩小姐姐作品_2"/>
          <p:cNvSpPr/>
          <p:nvPr/>
        </p:nvSpPr>
        <p:spPr>
          <a:xfrm>
            <a:off x="1903730" y="334645"/>
            <a:ext cx="1758315" cy="1724025"/>
          </a:xfrm>
          <a:prstGeom prst="donut">
            <a:avLst>
              <a:gd name="adj" fmla="val 3559"/>
            </a:avLst>
          </a:prstGeom>
          <a:solidFill>
            <a:schemeClr val="accent4">
              <a:lumMod val="50000"/>
            </a:schemeClr>
          </a:solidFill>
          <a:effectLst>
            <a:outerShdw blurRad="50800" dist="50800" dir="5400000" algn="ctr" rotWithShape="0">
              <a:srgbClr val="6E5444">
                <a:alpha val="10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solidFill>
                <a:schemeClr val="accent4"/>
              </a:solidFill>
              <a:effectLst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55165" y="843280"/>
            <a:ext cx="1706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>
                <a:solidFill>
                  <a:schemeClr val="accent4">
                    <a:lumMod val="75000"/>
                  </a:schemeClr>
                </a:solidFill>
                <a:effectLst/>
              </a:rPr>
              <a:t>模块</a:t>
            </a:r>
            <a:r>
              <a:rPr lang="zh-CN" altLang="en-US" sz="4000" b="1">
                <a:solidFill>
                  <a:schemeClr val="accent4">
                    <a:lumMod val="75000"/>
                  </a:schemeClr>
                </a:solidFill>
                <a:effectLst/>
                <a:sym typeface="+mn-ea"/>
              </a:rPr>
              <a:t>三</a:t>
            </a:r>
            <a:endParaRPr lang="zh-CN" altLang="en-US" sz="4000" b="1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57550" y="3897630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5160" y="2976880"/>
            <a:ext cx="3785870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4400">
                <a:solidFill>
                  <a:srgbClr val="F8E2B7"/>
                </a:solidFill>
                <a:sym typeface="+mn-ea"/>
              </a:rPr>
              <a:t>怎么爱上学习</a:t>
            </a:r>
            <a:endParaRPr lang="zh-CN" altLang="en-US" sz="4400">
              <a:solidFill>
                <a:srgbClr val="F8E2B7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6847205" y="1598295"/>
            <a:ext cx="4853940" cy="3582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非生而知之者。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                                  ——韩愈</a:t>
            </a:r>
          </a:p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知之者不如好之者， 好之者不如乐之者。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                                  ——孔子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340" cy="802640"/>
            <a:chOff x="563" y="435"/>
            <a:chExt cx="3284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项目一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340" cy="802640"/>
            <a:chOff x="563" y="435"/>
            <a:chExt cx="3284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项目一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46990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553325" y="2071370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学习型社会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1234440" y="1421765"/>
            <a:ext cx="5832475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培养学习兴趣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234440" y="2892425"/>
            <a:ext cx="6296025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保持一颗好奇的心；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400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通过热情来培养、 激发兴趣；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400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用目标来引导、 培养兴趣</a:t>
            </a:r>
            <a:r>
              <a:rPr lang="en-US" altLang="zh-CN" sz="2400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‘</a:t>
            </a:r>
            <a:endParaRPr lang="zh-CN" altLang="en-US" sz="24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400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坚持循序渐进的原则；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400" dirty="0">
                <a:solidFill>
                  <a:srgbClr val="57493D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搭建创客社团的平台；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4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H="1">
            <a:off x="6015355" y="502920"/>
            <a:ext cx="6189345" cy="6381750"/>
          </a:xfrm>
          <a:prstGeom prst="rtTriangle">
            <a:avLst/>
          </a:prstGeom>
          <a:blipFill rotWithShape="1">
            <a:blip r:embed="rId3"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57550" y="3868420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03065" y="3044825"/>
            <a:ext cx="3785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驾驭学海方舟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6532245" y="1598295"/>
            <a:ext cx="516890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26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上学以神听， 中学以心听， 下学以耳听。</a:t>
            </a:r>
          </a:p>
          <a:p>
            <a:pPr marL="0" marR="0" indent="0" algn="r" fontAlgn="auto">
              <a:lnSpc>
                <a:spcPct val="26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——孔子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项目二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项目二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629525" y="2072005"/>
            <a:ext cx="39160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学习能力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629525" y="4286885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学习方法和策略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339</Words>
  <Application>Microsoft Office PowerPoint</Application>
  <PresentationFormat>宽屏</PresentationFormat>
  <Paragraphs>78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Morganite</vt:lpstr>
      <vt:lpstr>十全十美体</vt:lpstr>
      <vt:lpstr>思源黑体 CN Normal</vt:lpstr>
      <vt:lpstr>思源黑体旧字形 ExtraLight</vt:lpstr>
      <vt:lpstr>思源黑体旧字形 Light</vt:lpstr>
      <vt:lpstr>宋体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</dc:creator>
  <cp:lastModifiedBy>A</cp:lastModifiedBy>
  <cp:revision>84</cp:revision>
  <dcterms:created xsi:type="dcterms:W3CDTF">2019-06-19T02:08:00Z</dcterms:created>
  <dcterms:modified xsi:type="dcterms:W3CDTF">2021-06-25T08:54:32Z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TemplateUUID">
    <vt:lpwstr>v1.0_mb_GI+psei4GMtm3RxLyFhIZg==</vt:lpwstr>
  </property>
  <property fmtid="{D5CDD505-2E9C-101B-9397-08002B2CF9AE}" pid="4" name="ICV">
    <vt:lpwstr>63E2CC60241542A5959AB297971A7AD5</vt:lpwstr>
  </property>
  <property fmtid="{D5CDD505-2E9C-101B-9397-08002B2CF9AE}" pid="5" name="KSOSaveFontToCloudKey">
    <vt:lpwstr>257111890_cloud</vt:lpwstr>
  </property>
</Properties>
</file>