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0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91" r:id="rId3"/>
    <p:sldId id="258" r:id="rId4"/>
    <p:sldId id="263" r:id="rId5"/>
    <p:sldId id="293" r:id="rId6"/>
    <p:sldId id="294" r:id="rId7"/>
    <p:sldId id="336" r:id="rId8"/>
    <p:sldId id="337" r:id="rId9"/>
    <p:sldId id="339" r:id="rId10"/>
    <p:sldId id="381" r:id="rId11"/>
    <p:sldId id="382" r:id="rId12"/>
    <p:sldId id="383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4" r:id="rId22"/>
    <p:sldId id="395" r:id="rId23"/>
    <p:sldId id="396" r:id="rId24"/>
    <p:sldId id="397" r:id="rId25"/>
    <p:sldId id="399" r:id="rId26"/>
    <p:sldId id="393" r:id="rId27"/>
    <p:sldId id="400" r:id="rId28"/>
    <p:sldId id="401" r:id="rId29"/>
    <p:sldId id="402" r:id="rId30"/>
    <p:sldId id="403" r:id="rId31"/>
    <p:sldId id="404" r:id="rId32"/>
    <p:sldId id="297" r:id="rId33"/>
    <p:sldId id="405" r:id="rId34"/>
    <p:sldId id="406" r:id="rId35"/>
    <p:sldId id="407" r:id="rId36"/>
    <p:sldId id="408" r:id="rId37"/>
    <p:sldId id="409" r:id="rId38"/>
    <p:sldId id="411" r:id="rId39"/>
    <p:sldId id="412" r:id="rId40"/>
    <p:sldId id="413" r:id="rId41"/>
    <p:sldId id="455" r:id="rId42"/>
    <p:sldId id="456" r:id="rId43"/>
    <p:sldId id="458" r:id="rId44"/>
    <p:sldId id="306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67" r:id="rId53"/>
    <p:sldId id="295" r:id="rId54"/>
    <p:sldId id="466" r:id="rId55"/>
    <p:sldId id="509" r:id="rId56"/>
    <p:sldId id="457" r:id="rId57"/>
    <p:sldId id="510" r:id="rId58"/>
    <p:sldId id="511" r:id="rId59"/>
    <p:sldId id="512" r:id="rId60"/>
    <p:sldId id="513" r:id="rId61"/>
    <p:sldId id="514" r:id="rId62"/>
    <p:sldId id="515" r:id="rId63"/>
    <p:sldId id="555" r:id="rId64"/>
    <p:sldId id="556" r:id="rId65"/>
    <p:sldId id="557" r:id="rId66"/>
    <p:sldId id="558" r:id="rId67"/>
    <p:sldId id="398" r:id="rId68"/>
    <p:sldId id="559" r:id="rId69"/>
    <p:sldId id="560" r:id="rId70"/>
    <p:sldId id="561" r:id="rId71"/>
    <p:sldId id="296" r:id="rId72"/>
    <p:sldId id="562" r:id="rId73"/>
    <p:sldId id="563" r:id="rId74"/>
    <p:sldId id="564" r:id="rId75"/>
    <p:sldId id="565" r:id="rId76"/>
    <p:sldId id="573" r:id="rId77"/>
    <p:sldId id="575" r:id="rId7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5">
          <p15:clr>
            <a:srgbClr val="A4A3A4"/>
          </p15:clr>
        </p15:guide>
        <p15:guide id="2" pos="3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444"/>
    <a:srgbClr val="FFFFFF"/>
    <a:srgbClr val="57493D"/>
    <a:srgbClr val="F8E2B7"/>
    <a:srgbClr val="FCF0D9"/>
    <a:srgbClr val="A18C79"/>
    <a:srgbClr val="F3F0EE"/>
    <a:srgbClr val="796655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102"/>
      </p:cViewPr>
      <p:guideLst>
        <p:guide orient="horz" pos="2465"/>
        <p:guide pos="382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2021/6/25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822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0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4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90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58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0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07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40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0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9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57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0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66445" y="-5080"/>
            <a:ext cx="3265805" cy="6868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57860" y="-5080"/>
            <a:ext cx="326390" cy="6873240"/>
          </a:xfrm>
          <a:prstGeom prst="rect">
            <a:avLst/>
          </a:prstGeom>
          <a:solidFill>
            <a:srgbClr val="57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0775" y="170180"/>
            <a:ext cx="2787015" cy="6553200"/>
          </a:xfrm>
          <a:prstGeom prst="rect">
            <a:avLst/>
          </a:prstGeom>
          <a:solidFill>
            <a:srgbClr val="F8E2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501775" y="1254760"/>
            <a:ext cx="2787015" cy="4510405"/>
          </a:xfrm>
          <a:prstGeom prst="rect">
            <a:avLst/>
          </a:prstGeom>
          <a:blipFill rotWithShape="1">
            <a:blip r:embed="rId2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05"/>
            <a:ext cx="12235180" cy="619760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51905"/>
            <a:ext cx="12235180" cy="61976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6963410" y="1731645"/>
            <a:ext cx="2698750" cy="2698750"/>
          </a:xfrm>
          <a:prstGeom prst="ellipse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blipFill rotWithShape="1">
            <a:blip r:embed="rId2"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solidFill>
            <a:srgbClr val="57493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3003550" y="3804285"/>
            <a:ext cx="1426210" cy="1426210"/>
          </a:xfrm>
          <a:prstGeom prst="ellipse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2021/6/25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Relationship Id="rId6" Type="http://schemas.openxmlformats.org/officeDocument/2006/relationships/image" Target="../media/image2.svg"/><Relationship Id="rId5" Type="http://schemas.openxmlformats.org/officeDocument/2006/relationships/image" Target="../media/image11.png"/><Relationship Id="rId4" Type="http://schemas.openxmlformats.org/officeDocument/2006/relationships/image" Target="../media/image1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6" Type="http://schemas.openxmlformats.org/officeDocument/2006/relationships/image" Target="../media/image2.svg"/><Relationship Id="rId5" Type="http://schemas.openxmlformats.org/officeDocument/2006/relationships/image" Target="../media/image11.png"/><Relationship Id="rId4" Type="http://schemas.openxmlformats.org/officeDocument/2006/relationships/image" Target="../media/image1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7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8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tags" Target="../tags/tag13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5555" y="436880"/>
            <a:ext cx="1013460" cy="434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心理健康教育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455" y="2035810"/>
            <a:ext cx="1221105" cy="35667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900" b="0" dirty="0">
                <a:solidFill>
                  <a:srgbClr val="796655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Morganite" charset="0"/>
              </a:rPr>
              <a:t>A company is an association or collection of individuals, whether natural persons, legal persons, or a mixture of both. Company members share a common purpose. A company is an association or collection of individuals, </a:t>
            </a:r>
          </a:p>
          <a:p>
            <a:pPr algn="l">
              <a:lnSpc>
                <a:spcPct val="150000"/>
              </a:lnSpc>
            </a:pPr>
            <a:endParaRPr lang="en-US" altLang="zh-CN" sz="900" b="0" dirty="0">
              <a:solidFill>
                <a:srgbClr val="796655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Morganite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1314450" y="5881370"/>
            <a:ext cx="1889760" cy="288925"/>
          </a:xfrm>
          <a:prstGeom prst="roundRect">
            <a:avLst>
              <a:gd name="adj" fmla="val 0"/>
            </a:avLst>
          </a:prstGeom>
          <a:solidFill>
            <a:srgbClr val="7966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思源黑体旧字形 Light" panose="020B0300000000000000" charset="-128"/>
                <a:ea typeface="思源黑体旧字形 Light" panose="020B0300000000000000" charset="-128"/>
              </a:rPr>
              <a:t>主讲老师：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动机与效率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282825"/>
            <a:ext cx="107200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231F20"/>
                </a:solidFill>
                <a:ea typeface="宋体" panose="02010600030101010101" pitchFamily="2" charset="-122"/>
              </a:rPr>
              <a:t>       </a:t>
            </a:r>
            <a:r>
              <a:rPr sz="2800" b="0">
                <a:solidFill>
                  <a:srgbClr val="231F20"/>
                </a:solidFill>
                <a:ea typeface="宋体" panose="02010600030101010101" pitchFamily="2" charset="-122"/>
              </a:rPr>
              <a:t>心理学研究表明， 动机强度与工作效率之间的关系不是一种线性关系， 而是倒 Ｕ 形曲线关系。 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5375" y="3818255"/>
            <a:ext cx="4959985" cy="2809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4700" y="385127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07840" y="3202940"/>
            <a:ext cx="3785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我眼里的世界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2217420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大上有立德， 其次有立功， 其次有立言， 虽久不废， 此之谓不朽。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——《左传》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77774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前进的灯塔——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理想、 信念、 价值观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38201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网格中定位——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“好人定位” 模型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理想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644775"/>
            <a:ext cx="10720070" cy="2601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理想， 是与奋斗目标相联系的有可能实现的信念， 是人类所特有的一种精神现象， 是对客观现实的一种反映， 是人们对美好未来的追求。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信念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366645"/>
            <a:ext cx="10720070" cy="343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信念是建立在认识和情感基础上的一种思想意识， 是人们在社会实践中形成的、 自己认为正确并坚信不疑的观念， 是人的精神支柱， 是人的意识的核心部分， 是比较稳固的价值观念。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价值观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21665" y="2897505"/>
            <a:ext cx="1098867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价值观是人们区分好坏、 美丑、 损益、 正确与错误、 符合或违背自己意愿等的标准</a:t>
            </a:r>
            <a:r>
              <a:rPr lang="zh-CN" sz="3200" b="0">
                <a:solidFill>
                  <a:srgbClr val="231F20"/>
                </a:solidFill>
                <a:ea typeface="宋体" panose="02010600030101010101" pitchFamily="2" charset="-122"/>
              </a:rPr>
              <a:t>，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并指导行为的心理倾向系统。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1007110"/>
            <a:ext cx="1072007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有研究表明， 当代中国人价值观表现出以品格自律、 才能务实、 公共利益、 人伦情感为优先取向的亲社会结构， 具有鲜明的“好人定位” 的特点。</a:t>
            </a:r>
          </a:p>
        </p:txBody>
      </p:sp>
      <p:pic>
        <p:nvPicPr>
          <p:cNvPr id="37" name="image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630" y="3374390"/>
            <a:ext cx="3674110" cy="2761615"/>
          </a:xfrm>
          <a:prstGeom prst="rect">
            <a:avLst/>
          </a:prstGeom>
        </p:spPr>
      </p:pic>
      <p:sp>
        <p:nvSpPr>
          <p:cNvPr id="17199" name="文本框 1365"/>
          <p:cNvSpPr txBox="1"/>
          <p:nvPr/>
        </p:nvSpPr>
        <p:spPr>
          <a:xfrm>
            <a:off x="5079365" y="6363335"/>
            <a:ext cx="2073275" cy="2355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indent="0" algn="l">
              <a:lnSpc>
                <a:spcPts val="89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kern="10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中国民众价值观蛛网图</a:t>
            </a:r>
          </a:p>
        </p:txBody>
      </p:sp>
      <p:sp>
        <p:nvSpPr>
          <p:cNvPr id="20" name="矩形 19"/>
          <p:cNvSpPr/>
          <p:nvPr/>
        </p:nvSpPr>
        <p:spPr>
          <a:xfrm>
            <a:off x="1298575" y="3046095"/>
            <a:ext cx="2052955" cy="3811905"/>
          </a:xfrm>
          <a:prstGeom prst="rect">
            <a:avLst/>
          </a:prstGeom>
          <a:blipFill rotWithShape="1">
            <a:blip r:embed="rId4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澄清价值观走出困惑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坚定信念不忘初心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50659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追求理想成就自我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86125" y="383286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27575" y="2706370"/>
            <a:ext cx="31978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给我的气质加分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1745" y="334645"/>
            <a:ext cx="2988310" cy="5907405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11780" y="647065"/>
            <a:ext cx="242887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34815" y="892175"/>
            <a:ext cx="8312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认识自我</a:t>
            </a:r>
            <a:r>
              <a:rPr lang="en-US" altLang="zh-CN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  <a:p>
            <a:pPr algn="ctr"/>
            <a:endParaRPr lang="en-US" altLang="zh-CN" sz="2800" dirty="0">
              <a:solidFill>
                <a:srgbClr val="F8E2B7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约纳自我 </a:t>
            </a:r>
          </a:p>
        </p:txBody>
      </p:sp>
      <p:sp>
        <p:nvSpPr>
          <p:cNvPr id="4" name="稻壳儿_答辩小姐姐作品_2"/>
          <p:cNvSpPr/>
          <p:nvPr/>
        </p:nvSpPr>
        <p:spPr>
          <a:xfrm>
            <a:off x="1903730" y="334645"/>
            <a:ext cx="1758315" cy="1724025"/>
          </a:xfrm>
          <a:prstGeom prst="donut">
            <a:avLst>
              <a:gd name="adj" fmla="val 3559"/>
            </a:avLst>
          </a:prstGeom>
          <a:solidFill>
            <a:schemeClr val="accent4">
              <a:lumMod val="50000"/>
            </a:schemeClr>
          </a:solidFill>
          <a:effectLst>
            <a:outerShdw blurRad="50800" dist="50800" dir="5400000" algn="ctr" rotWithShape="0">
              <a:srgbClr val="6E5444">
                <a:alpha val="10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55165" y="843280"/>
            <a:ext cx="1706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  <a:effectLst/>
              </a:rPr>
              <a:t>模块二</a:t>
            </a:r>
            <a:endParaRPr lang="en-US" altLang="zh-CN" sz="40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74460" y="665480"/>
            <a:ext cx="3978275" cy="5245735"/>
            <a:chOff x="9988" y="527"/>
            <a:chExt cx="6265" cy="8261"/>
          </a:xfrm>
        </p:grpSpPr>
        <p:sp>
          <p:nvSpPr>
            <p:cNvPr id="10" name="1"/>
            <p:cNvSpPr txBox="1">
              <a:spLocks noChangeArrowheads="1"/>
            </p:cNvSpPr>
            <p:nvPr/>
          </p:nvSpPr>
          <p:spPr>
            <a:xfrm>
              <a:off x="9988" y="1405"/>
              <a:ext cx="5420" cy="9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项目二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我眼里的世界</a:t>
              </a: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>
            <a:xfrm>
              <a:off x="9989" y="527"/>
              <a:ext cx="5420" cy="8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项目一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我的心理动力</a:t>
              </a:r>
            </a:p>
          </p:txBody>
        </p:sp>
        <p:sp>
          <p:nvSpPr>
            <p:cNvPr id="14" name="1"/>
            <p:cNvSpPr txBox="1">
              <a:spLocks noChangeArrowheads="1"/>
            </p:cNvSpPr>
            <p:nvPr/>
          </p:nvSpPr>
          <p:spPr>
            <a:xfrm>
              <a:off x="9989" y="2374"/>
              <a:ext cx="5420" cy="7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项目三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给我的气质加分</a:t>
              </a:r>
            </a:p>
          </p:txBody>
        </p:sp>
        <p:sp>
          <p:nvSpPr>
            <p:cNvPr id="27" name="1"/>
            <p:cNvSpPr txBox="1">
              <a:spLocks noChangeArrowheads="1"/>
            </p:cNvSpPr>
            <p:nvPr/>
          </p:nvSpPr>
          <p:spPr>
            <a:xfrm>
              <a:off x="9988" y="3317"/>
              <a:ext cx="6235" cy="7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项目四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我的性格色彩</a:t>
              </a:r>
            </a:p>
          </p:txBody>
        </p:sp>
        <p:sp>
          <p:nvSpPr>
            <p:cNvPr id="30" name="1"/>
            <p:cNvSpPr txBox="1">
              <a:spLocks noChangeArrowheads="1"/>
            </p:cNvSpPr>
            <p:nvPr/>
          </p:nvSpPr>
          <p:spPr>
            <a:xfrm>
              <a:off x="10019" y="4276"/>
              <a:ext cx="6235" cy="7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项目五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“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别人家孩子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”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的聪慧</a:t>
              </a:r>
            </a:p>
          </p:txBody>
        </p:sp>
        <p:sp>
          <p:nvSpPr>
            <p:cNvPr id="35" name="1"/>
            <p:cNvSpPr txBox="1">
              <a:spLocks noChangeArrowheads="1"/>
            </p:cNvSpPr>
            <p:nvPr/>
          </p:nvSpPr>
          <p:spPr>
            <a:xfrm>
              <a:off x="10004" y="5218"/>
              <a:ext cx="5420" cy="7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项目六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尽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展我的人格风采</a:t>
              </a:r>
            </a:p>
          </p:txBody>
        </p:sp>
        <p:sp>
          <p:nvSpPr>
            <p:cNvPr id="38" name="1"/>
            <p:cNvSpPr txBox="1">
              <a:spLocks noChangeArrowheads="1"/>
            </p:cNvSpPr>
            <p:nvPr/>
          </p:nvSpPr>
          <p:spPr>
            <a:xfrm>
              <a:off x="9988" y="6161"/>
              <a:ext cx="5420" cy="7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项目七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我心里的我</a:t>
              </a:r>
            </a:p>
          </p:txBody>
        </p:sp>
        <p:sp>
          <p:nvSpPr>
            <p:cNvPr id="42" name="1"/>
            <p:cNvSpPr txBox="1">
              <a:spLocks noChangeArrowheads="1"/>
            </p:cNvSpPr>
            <p:nvPr/>
          </p:nvSpPr>
          <p:spPr>
            <a:xfrm>
              <a:off x="10019" y="7068"/>
              <a:ext cx="5420" cy="8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项目八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那点小脾气</a:t>
              </a:r>
            </a:p>
          </p:txBody>
        </p:sp>
        <p:sp>
          <p:nvSpPr>
            <p:cNvPr id="45" name="1"/>
            <p:cNvSpPr txBox="1">
              <a:spLocks noChangeArrowheads="1"/>
            </p:cNvSpPr>
            <p:nvPr/>
          </p:nvSpPr>
          <p:spPr>
            <a:xfrm>
              <a:off x="10004" y="7898"/>
              <a:ext cx="5420" cy="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项目九</a:t>
              </a: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孔子的心韵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19538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不得中行而与之， 必也狂狷乎。 狂者进取， 狷者有所不为也。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—— 孔子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此气质彼气质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你的气质我的气质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50659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气质与神经活动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气质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289810"/>
            <a:ext cx="10720070" cy="3833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9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气质</a:t>
            </a:r>
            <a:r>
              <a:rPr lang="zh-CN" sz="3200" b="0">
                <a:solidFill>
                  <a:srgbClr val="231F20"/>
                </a:solidFill>
                <a:ea typeface="宋体" panose="02010600030101010101" pitchFamily="2" charset="-122"/>
              </a:rPr>
              <a:t>是指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与生俱来的、 稳定的个人心理活动的动力特征。 主要指心理过程的强度 （例如情绪体验的强度）、 速度 （例如知觉的速度） 和稳定性（例如思维的灵活程度、 注意力集中时间的长短） 等方面的特点。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气质的特征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063875" y="2323465"/>
            <a:ext cx="5801995" cy="3393207"/>
            <a:chOff x="12482" y="1894"/>
            <a:chExt cx="5454" cy="7047"/>
          </a:xfrm>
        </p:grpSpPr>
        <p:grpSp>
          <p:nvGrpSpPr>
            <p:cNvPr id="4" name="组合 3"/>
            <p:cNvGrpSpPr/>
            <p:nvPr/>
          </p:nvGrpSpPr>
          <p:grpSpPr>
            <a:xfrm>
              <a:off x="12482" y="5645"/>
              <a:ext cx="5420" cy="1358"/>
              <a:chOff x="12281" y="1479"/>
              <a:chExt cx="5420" cy="1358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1" y="1479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</a:pPr>
                <a:r>
                  <a:rPr kumimoji="1" lang="zh-CN" altLang="en-US" sz="24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可塑性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80" y="2837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482" y="3662"/>
              <a:ext cx="5420" cy="1393"/>
              <a:chOff x="12248" y="1666"/>
              <a:chExt cx="5420" cy="1393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48" y="1666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</a:pPr>
                <a:r>
                  <a:rPr kumimoji="1" lang="zh-CN" altLang="en-US" sz="24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反应的敏捷性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感受性与耐受性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2516" y="7599"/>
              <a:ext cx="5420" cy="1342"/>
              <a:chOff x="12282" y="1371"/>
              <a:chExt cx="5420" cy="1342"/>
            </a:xfrm>
          </p:grpSpPr>
          <p:sp>
            <p:nvSpPr>
              <p:cNvPr id="25" name="1"/>
              <p:cNvSpPr txBox="1">
                <a:spLocks noChangeArrowheads="1"/>
              </p:cNvSpPr>
              <p:nvPr/>
            </p:nvSpPr>
            <p:spPr>
              <a:xfrm>
                <a:off x="12282" y="1371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</a:pPr>
                <a:r>
                  <a:rPr kumimoji="1" lang="zh-CN" altLang="en-US" sz="24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情绪的兴奋性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2546" y="2713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1"/>
          <p:cNvSpPr txBox="1">
            <a:spLocks noChangeArrowheads="1"/>
          </p:cNvSpPr>
          <p:nvPr/>
        </p:nvSpPr>
        <p:spPr>
          <a:xfrm>
            <a:off x="3100070" y="593598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sz="2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向性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382010" y="652526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038350" y="201104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气质的类型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838575" y="2538730"/>
            <a:ext cx="3602355" cy="3559810"/>
            <a:chOff x="12482" y="1894"/>
            <a:chExt cx="5454" cy="7393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82" y="5645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Wingdings" panose="05000000000000000000" charset="0"/>
                <a:buChar char="u"/>
              </a:pP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粘液质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516" y="369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Wingdings" panose="05000000000000000000" charset="0"/>
                <a:buChar char="u"/>
              </a:pP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多血质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胆汁质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482" y="7760"/>
              <a:ext cx="5420" cy="1527"/>
              <a:chOff x="12248" y="1532"/>
              <a:chExt cx="5420" cy="1527"/>
            </a:xfrm>
          </p:grpSpPr>
          <p:sp>
            <p:nvSpPr>
              <p:cNvPr id="25" name="1"/>
              <p:cNvSpPr txBox="1">
                <a:spLocks noChangeArrowheads="1"/>
              </p:cNvSpPr>
              <p:nvPr/>
            </p:nvSpPr>
            <p:spPr>
              <a:xfrm>
                <a:off x="12248" y="1532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ctr">
                  <a:lnSpc>
                    <a:spcPct val="120000"/>
                  </a:lnSpc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</a:pPr>
                <a:r>
                  <a:rPr kumimoji="1" lang="zh-CN" altLang="en-US" sz="24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抑郁质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6898005" y="574040"/>
            <a:ext cx="5306695" cy="6275070"/>
          </a:xfrm>
          <a:prstGeom prst="rtTriangle">
            <a:avLst/>
          </a:prstGeom>
          <a:blipFill rotWithShape="1">
            <a:blip r:embed="rId4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Rectangle 2"/>
          <p:cNvSpPr>
            <a:spLocks noGrp="1" noRot="1"/>
          </p:cNvSpPr>
          <p:nvPr/>
        </p:nvSpPr>
        <p:spPr>
          <a:xfrm>
            <a:off x="26670" y="626110"/>
            <a:ext cx="583247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气质与神经活动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234440" y="2892425"/>
            <a:ext cx="6296025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920115" y="1892300"/>
          <a:ext cx="6258560" cy="4592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980"/>
                <a:gridCol w="1113155"/>
                <a:gridCol w="1109980"/>
                <a:gridCol w="1696720"/>
                <a:gridCol w="1228725"/>
              </a:tblGrid>
              <a:tr h="86042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神经过程的基本特性</a:t>
                      </a:r>
                      <a:endParaRPr lang="en-US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高级神经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活动类型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对应的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气质类型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强度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平衡性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灵活性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458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强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不平衡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兴奋型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胆汁质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6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平衡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灵活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活泼型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多血质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1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不灵活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安静型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黏液质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1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弱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抑制型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抑郁质</a:t>
                      </a:r>
                      <a:endParaRPr lang="en-US" altLang="en-US" sz="2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0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6172835" y="1635125"/>
            <a:ext cx="601916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识别气质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选择职业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6367145" y="3820160"/>
            <a:ext cx="582485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识别气质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提高效率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4700" y="382333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4035" y="3205480"/>
            <a:ext cx="3702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我的性格色彩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青年时期是豁达的时期， 应该利用这个时期养成自己豁达的性格。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   ——罗素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en-US" altLang="zh-CN" sz="3200">
                <a:solidFill>
                  <a:srgbClr val="57493D"/>
                </a:solidFill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性格的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含义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性格的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结构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50659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性格的类型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68345" y="389191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55820" y="2358390"/>
            <a:ext cx="37858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zh-CN" altLang="en-US" sz="4400" kern="2000" spc="230">
                <a:solidFill>
                  <a:srgbClr val="F8E2B7"/>
                </a:solidFill>
                <a:uFillTx/>
              </a:rPr>
              <a:t>我的</a:t>
            </a: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4400" kern="2000" spc="230">
                <a:solidFill>
                  <a:srgbClr val="F8E2B7"/>
                </a:solidFill>
                <a:uFillTx/>
              </a:rPr>
              <a:t>心理动力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性格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16915" y="2380615"/>
            <a:ext cx="1072007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1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性格是指一个人对待现实的稳定态度和与之相适应的习惯化 的行为方式中具有核心意义的个性心理特征。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性格的结构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366770" y="2376170"/>
            <a:ext cx="4750435" cy="4050665"/>
            <a:chOff x="12482" y="1894"/>
            <a:chExt cx="5454" cy="6379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82" y="5486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Wingdings" panose="05000000000000000000" charset="0"/>
                <a:buChar char="u"/>
              </a:pP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性格的</a:t>
              </a:r>
              <a:r>
                <a:rPr lang="zh-CN" altLang="en-US" sz="2800" dirty="0">
                  <a:solidFill>
                    <a:srgbClr val="F8E2B7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情绪</a:t>
              </a: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特征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516" y="369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Wingdings" panose="05000000000000000000" charset="0"/>
                <a:buChar char="u"/>
              </a:pP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性格的</a:t>
              </a:r>
              <a:r>
                <a:rPr lang="zh-CN" altLang="en-US" sz="2800" dirty="0">
                  <a:solidFill>
                    <a:srgbClr val="F8E2B7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理智</a:t>
              </a: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特征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性格的</a:t>
              </a:r>
              <a:r>
                <a:rPr lang="zh-CN" altLang="en-US" sz="2800" dirty="0">
                  <a:solidFill>
                    <a:srgbClr val="F8E2B7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态度</a:t>
              </a:r>
              <a:r>
                <a:rPr kumimoji="1" lang="zh-CN" altLang="en-US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特征</a:t>
              </a:r>
            </a:p>
          </p:txBody>
        </p:sp>
        <p:sp>
          <p:nvSpPr>
            <p:cNvPr id="25" name="1"/>
            <p:cNvSpPr txBox="1">
              <a:spLocks noChangeArrowheads="1"/>
            </p:cNvSpPr>
            <p:nvPr/>
          </p:nvSpPr>
          <p:spPr>
            <a:xfrm>
              <a:off x="12516" y="7282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ctr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Wingdings" panose="05000000000000000000" charset="0"/>
                <a:buChar char="u"/>
              </a:pP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性格的</a:t>
              </a:r>
              <a:r>
                <a:rPr lang="zh-CN" altLang="en-US" sz="2800" dirty="0">
                  <a:solidFill>
                    <a:srgbClr val="F8E2B7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</a:rPr>
                <a:t>意志</a:t>
              </a:r>
              <a:r>
                <a:rPr kumimoji="1" lang="zh-CN" altLang="en-US" sz="24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特征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项目四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26285"/>
            <a:ext cx="4043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调制美妙性格色彩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64566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换掉性格中的</a:t>
            </a: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“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短板</a:t>
            </a: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3740" y="384365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87240" y="2706370"/>
            <a:ext cx="37020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altLang="zh-CN" sz="4400">
                <a:solidFill>
                  <a:srgbClr val="F8E2B7"/>
                </a:solidFill>
              </a:rPr>
              <a:t>“</a:t>
            </a:r>
            <a:r>
              <a:rPr lang="zh-CN" altLang="en-US" sz="4400">
                <a:solidFill>
                  <a:srgbClr val="F8E2B7"/>
                </a:solidFill>
              </a:rPr>
              <a:t>别人家孩子</a:t>
            </a:r>
            <a:r>
              <a:rPr lang="en-US" altLang="zh-CN" sz="4400">
                <a:solidFill>
                  <a:srgbClr val="F8E2B7"/>
                </a:solidFill>
              </a:rPr>
              <a:t>”  </a:t>
            </a:r>
            <a:r>
              <a:rPr lang="zh-CN" altLang="en-US" sz="4400">
                <a:solidFill>
                  <a:srgbClr val="F8E2B7"/>
                </a:solidFill>
              </a:rPr>
              <a:t>的聪慧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多数人都拥有自己不了解的能力和机会， 都有可能做到未曾梦想的事情。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——卡耐基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项目五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项目五</a:t>
              </a:r>
              <a:endParaRPr lang="en-US" altLang="zh-CN" sz="3200">
                <a:solidFill>
                  <a:srgbClr val="57493D"/>
                </a:solidFill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能力的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含义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能力的种类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50659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能力的差异性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能力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699067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699067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3058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59163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图片 12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877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16313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图片 125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4488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" name="图片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73463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" name="图片 12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020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" name="图片 12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30613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图片 12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5918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图片 13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87763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" name="图片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71633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" name="文本框 132"/>
          <p:cNvSpPr txBox="1"/>
          <p:nvPr/>
        </p:nvSpPr>
        <p:spPr>
          <a:xfrm>
            <a:off x="1149985" y="2498090"/>
            <a:ext cx="98425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能力是个体重要的心理品质， 是直接影响活动效率， 使活动顺利完成的个性心理特征。</a:t>
            </a:r>
            <a:endParaRPr sz="3200">
              <a:solidFill>
                <a:srgbClr val="231F2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能力的种类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713419" y="2252980"/>
            <a:ext cx="4771339" cy="4694555"/>
            <a:chOff x="12436" y="1894"/>
            <a:chExt cx="5478" cy="7393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94" y="537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液体能力和晶体能力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494" y="363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再造性能力和创造性能力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一般能力和特殊能力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436" y="7114"/>
              <a:ext cx="5420" cy="2173"/>
              <a:chOff x="12202" y="886"/>
              <a:chExt cx="5420" cy="2173"/>
            </a:xfrm>
          </p:grpSpPr>
          <p:sp>
            <p:nvSpPr>
              <p:cNvPr id="25" name="1"/>
              <p:cNvSpPr txBox="1">
                <a:spLocks noChangeArrowheads="1"/>
              </p:cNvSpPr>
              <p:nvPr/>
            </p:nvSpPr>
            <p:spPr>
              <a:xfrm>
                <a:off x="12202" y="886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认知能力、 操作能力和社交能力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23515" y="2011045"/>
            <a:ext cx="6657340" cy="484759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508254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能力发展的个体差异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753485" y="2252980"/>
            <a:ext cx="4750435" cy="3350895"/>
            <a:chOff x="12482" y="1894"/>
            <a:chExt cx="5454" cy="5277"/>
          </a:xfrm>
        </p:grpSpPr>
        <p:grpSp>
          <p:nvGrpSpPr>
            <p:cNvPr id="4" name="组合 3"/>
            <p:cNvGrpSpPr/>
            <p:nvPr/>
          </p:nvGrpSpPr>
          <p:grpSpPr>
            <a:xfrm>
              <a:off x="12483" y="5860"/>
              <a:ext cx="5420" cy="1311"/>
              <a:chOff x="12282" y="1694"/>
              <a:chExt cx="5420" cy="1311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能力的年龄差异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600" y="3005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能力的水平差异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能力的类型差异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项目五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26285"/>
            <a:ext cx="482981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心理潜能的秘密和力量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92633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心理潜能的开发与训练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8205470" y="2418080"/>
            <a:ext cx="2400935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心不清则无以见道， </a:t>
            </a:r>
          </a:p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志不确则无以立功。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——林逋</a:t>
            </a:r>
          </a:p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endParaRPr lang="en-US" altLang="zh-CN" sz="2000" b="1" kern="100">
              <a:solidFill>
                <a:srgbClr val="FBF7F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340" cy="802640"/>
            <a:chOff x="563" y="435"/>
            <a:chExt cx="3284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00" y="1332865"/>
            <a:ext cx="3769360" cy="435419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90365" y="1252220"/>
            <a:ext cx="3769360" cy="435419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435340" y="1332865"/>
            <a:ext cx="3769360" cy="435419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35046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40180" y="819785"/>
            <a:ext cx="914400" cy="914400"/>
          </a:xfrm>
          <a:prstGeom prst="rect">
            <a:avLst/>
          </a:prstGeom>
        </p:spPr>
      </p:pic>
      <p:pic>
        <p:nvPicPr>
          <p:cNvPr id="7" name="图片 6" descr="35046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54235" y="819785"/>
            <a:ext cx="914400" cy="914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3535" y="1871345"/>
            <a:ext cx="31076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树立自信</a:t>
            </a:r>
            <a:r>
              <a:rPr lang="en-US" altLang="zh-CN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</a:p>
          <a:p>
            <a:pPr algn="ctr"/>
            <a:r>
              <a:rPr lang="zh-CN" altLang="en-US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养成良好习惯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588510" y="3260725"/>
            <a:ext cx="304038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第一，信息刺激，学会用脑；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第二，协同开发，全面塑脑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第三，合理作息，科学护脑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第四，平衡营养，合理补脑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40020" y="1871345"/>
            <a:ext cx="16700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科学用脑</a:t>
            </a:r>
            <a:r>
              <a:rPr lang="en-US" altLang="zh-CN"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开发潜能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8522970" y="3321685"/>
            <a:ext cx="365125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第一，目标明确，计划清晰，行为有力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第二，集中精力，提高效率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17000" y="1871345"/>
            <a:ext cx="23895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学会时间管理 养成自律精神</a:t>
            </a:r>
            <a:endParaRPr lang="zh-CN" altLang="en-US" sz="2800" spc="50">
              <a:solidFill>
                <a:srgbClr val="FCF0D9"/>
              </a:solidFill>
              <a:uFillTx/>
              <a:latin typeface="思源黑体 CN Normal" charset="0"/>
              <a:ea typeface="思源黑体 CN Normal" panose="020B0400000000000000" charset="-122"/>
            </a:endParaRPr>
          </a:p>
        </p:txBody>
      </p:sp>
      <p:pic>
        <p:nvPicPr>
          <p:cNvPr id="14" name="图片 13" descr="34711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17845" y="819785"/>
            <a:ext cx="914400" cy="914400"/>
          </a:xfrm>
          <a:prstGeom prst="rect">
            <a:avLst/>
          </a:prstGeom>
        </p:spPr>
      </p:pic>
      <p:sp>
        <p:nvSpPr>
          <p:cNvPr id="6" name="1"/>
          <p:cNvSpPr txBox="1">
            <a:spLocks noChangeArrowheads="1"/>
          </p:cNvSpPr>
          <p:nvPr/>
        </p:nvSpPr>
        <p:spPr>
          <a:xfrm>
            <a:off x="343535" y="3321685"/>
            <a:ext cx="3040380" cy="44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小事做起 持之以恒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354965" y="5982970"/>
            <a:ext cx="4720821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心理潜能的开发与训练</a:t>
            </a:r>
            <a:endParaRPr kumimoji="1" lang="en-US" altLang="zh-CN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74060" y="383349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zh-CN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5020" y="2706370"/>
            <a:ext cx="29825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尽展我的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人格风采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89775" y="2258060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只有伟大的人格， 才有伟大的风格。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   ——歌德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项目六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24846" name="文本框 13064"/>
          <p:cNvSpPr txBox="1"/>
          <p:nvPr/>
        </p:nvSpPr>
        <p:spPr>
          <a:xfrm>
            <a:off x="5823268" y="3362325"/>
            <a:ext cx="545465" cy="13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indent="0" algn="l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kern="100" spc="-104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</a:t>
            </a:r>
            <a:r>
              <a:rPr lang="en-US" altLang="zh-CN" sz="105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—歌德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项目六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揭开神秘的面纱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    </a:t>
            </a: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——人格透视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人格的缤纷色彩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——常见的人格类型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人格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16915" y="2380615"/>
            <a:ext cx="10720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                                     </a:t>
            </a:r>
            <a:endParaRPr sz="3200" b="0">
              <a:solidFill>
                <a:srgbClr val="231F2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096000" y="241808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41808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1496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1781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2067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2353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2639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2924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3210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3496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3782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067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353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639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925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210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496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5782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068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353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639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925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7211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74967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77825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806825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图片 12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835400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文本框 124"/>
          <p:cNvSpPr txBox="1"/>
          <p:nvPr/>
        </p:nvSpPr>
        <p:spPr>
          <a:xfrm>
            <a:off x="716915" y="2487930"/>
            <a:ext cx="10720070" cy="2805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base">
              <a:lnSpc>
                <a:spcPct val="210000"/>
              </a:lnSpc>
              <a:spcBef>
                <a:spcPct val="20000"/>
              </a:spcBef>
              <a:buClr>
                <a:schemeClr val="hlink"/>
              </a:buClr>
              <a:buSzPct val="70000"/>
              <a:buNone/>
            </a:pPr>
            <a:r>
              <a:rPr lang="en-US" altLang="zh-CN" sz="28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lang="zh-CN" altLang="en-US" sz="2800" b="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心理学意义的人格概念内涵广阔而丰富， 是指相对稳定、 具有独特倾向性的心理特征的总和， 是气质、 性格、 能力、 兴趣、爱好、 需要、 理想、 信念等方面内容的整合。</a:t>
            </a: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00" y="1332865"/>
            <a:ext cx="3769360" cy="435419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90365" y="1332865"/>
            <a:ext cx="3769360" cy="435419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435975" y="1332865"/>
            <a:ext cx="3769360" cy="435419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35046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81455" y="819785"/>
            <a:ext cx="914400" cy="914400"/>
          </a:xfrm>
          <a:prstGeom prst="rect">
            <a:avLst/>
          </a:prstGeom>
        </p:spPr>
      </p:pic>
      <p:pic>
        <p:nvPicPr>
          <p:cNvPr id="7" name="图片 6" descr="35046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54235" y="775335"/>
            <a:ext cx="914400" cy="914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5150" y="1790065"/>
            <a:ext cx="31076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冒险家的人格类型</a:t>
            </a:r>
          </a:p>
          <a:p>
            <a:pPr algn="l"/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en-US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——Ｔ 型人格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268470" y="2714625"/>
            <a:ext cx="3680460" cy="2883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第一， 雄心勃勃， 争强好胜， 对自己寄予极大的期望；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第二， 苛求自己， 不惜任何代价实现目标；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第三， 以事业上的成功与否， 作为评价人生价值的标准；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第四， 把工作日程排得满满的， 试图在极少的时间里做极多的工作；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4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第五， 终日忙忙碌碌、 紧紧张张， 不知道放松自己， 极不情愿把时间花在日常琐事上。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98340" y="1790065"/>
            <a:ext cx="322135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8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成功者的人格类型</a:t>
            </a:r>
          </a:p>
          <a:p>
            <a:pPr algn="l"/>
            <a:r>
              <a:rPr lang="en-US"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     </a:t>
            </a:r>
            <a:r>
              <a:rPr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——</a:t>
            </a:r>
            <a:r>
              <a:rPr sz="2400">
                <a:solidFill>
                  <a:srgbClr val="57493D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Ａ型性格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8552815" y="2957195"/>
            <a:ext cx="3651250" cy="196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Ｂ型性格的人则较松散， 与世无争， 对任何事皆处之泰然。 他们在生活中容易相处， 不易激动， 社交适应性良好， 而且胸怀开阔， 容易想得开。 通常来说他们性格较为圆融， 非常喜乐。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kumimoji="1" lang="zh-CN" altLang="en-US" sz="1600" dirty="0">
              <a:solidFill>
                <a:srgbClr val="FCF0D9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kumimoji="1" lang="zh-CN" altLang="en-US" sz="1600" dirty="0">
              <a:solidFill>
                <a:srgbClr val="FCF0D9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kumimoji="1" lang="zh-CN" altLang="en-US" sz="1600" dirty="0">
              <a:solidFill>
                <a:srgbClr val="FCF0D9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kumimoji="1" lang="zh-CN" altLang="en-US" sz="1600" dirty="0">
              <a:solidFill>
                <a:srgbClr val="FCF0D9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阔， 容易想得开。 通常来说他们性格较为圆融， 非常喜乐。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52840" y="1820545"/>
            <a:ext cx="31349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长寿者的人格类型</a:t>
            </a:r>
          </a:p>
          <a:p>
            <a:pPr algn="l"/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en-US"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 </a:t>
            </a:r>
            <a:r>
              <a:rPr sz="2400">
                <a:solidFill>
                  <a:srgbClr val="FCF0D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——Ｂ 型性格</a:t>
            </a:r>
          </a:p>
        </p:txBody>
      </p:sp>
      <p:pic>
        <p:nvPicPr>
          <p:cNvPr id="14" name="图片 13" descr="34711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52135" y="842645"/>
            <a:ext cx="914400" cy="914400"/>
          </a:xfrm>
          <a:prstGeom prst="rect">
            <a:avLst/>
          </a:prstGeom>
        </p:spPr>
      </p:pic>
      <p:sp>
        <p:nvSpPr>
          <p:cNvPr id="6" name="1"/>
          <p:cNvSpPr txBox="1">
            <a:spLocks noChangeArrowheads="1"/>
          </p:cNvSpPr>
          <p:nvPr/>
        </p:nvSpPr>
        <p:spPr>
          <a:xfrm>
            <a:off x="418465" y="3084830"/>
            <a:ext cx="336296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第一， 攻击性与控制欲望；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第二， 强烈的冒险欲望； 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第三， 渴望反复体验短期的紧张</a:t>
            </a:r>
          </a:p>
          <a:p>
            <a:pPr algn="r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kumimoji="1" lang="zh-CN" altLang="en-US" sz="1600" dirty="0">
                <a:solidFill>
                  <a:srgbClr val="FCF0D9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——释放循环。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0" y="5982970"/>
            <a:ext cx="2773045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常见的人格类型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项目六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完美人格的追求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——健全人格及其标准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829175" cy="1991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探索心灵成长之路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———高职生培养健全</a:t>
            </a: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    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人格的途径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9940" y="1075690"/>
            <a:ext cx="4004310" cy="569595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49935" y="1075690"/>
            <a:ext cx="375856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76545" y="730885"/>
            <a:ext cx="8312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健全人格的标准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7799070" y="10756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具有良好的情绪控制能力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7799070" y="292100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能有效地运用智慧和能力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7421245" y="486156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个体心理和谐发展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476885" y="10756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具有和谐稳定的人际关系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76250" y="297116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具有良好的社会适应能力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>
          <a:xfrm>
            <a:off x="476885" y="486156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具有正确的自我意识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49935" y="227393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9935" y="415480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49935" y="598868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988935" y="227393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988935" y="415480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88935" y="598868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65150" y="1132205"/>
            <a:ext cx="11191240" cy="5739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F3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28420" y="1357630"/>
            <a:ext cx="9792970" cy="51308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blipFill rotWithShape="1">
            <a:blip r:embed="rId3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57493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08755" y="347345"/>
            <a:ext cx="46577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E2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2800">
                <a:solidFill>
                  <a:srgbClr val="57493D"/>
                </a:solidFill>
              </a:rPr>
              <a:t>高职生培养健全人格的途径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3397885" y="3585845"/>
            <a:ext cx="6330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02、培养健康的自我意识</a:t>
            </a:r>
          </a:p>
        </p:txBody>
      </p:sp>
      <p:sp>
        <p:nvSpPr>
          <p:cNvPr id="22" name="文本框 3"/>
          <p:cNvSpPr txBox="1"/>
          <p:nvPr/>
        </p:nvSpPr>
        <p:spPr>
          <a:xfrm>
            <a:off x="3397885" y="4342130"/>
            <a:ext cx="5424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03、加强科学文化知识的学习和熏陶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3397885" y="5098415"/>
            <a:ext cx="7536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04、养成良好的行为习惯</a:t>
            </a:r>
          </a:p>
        </p:txBody>
      </p:sp>
      <p:sp>
        <p:nvSpPr>
          <p:cNvPr id="9" name="矩形 8"/>
          <p:cNvSpPr/>
          <p:nvPr/>
        </p:nvSpPr>
        <p:spPr>
          <a:xfrm>
            <a:off x="3642360" y="347345"/>
            <a:ext cx="88900" cy="685165"/>
          </a:xfrm>
          <a:prstGeom prst="rect">
            <a:avLst/>
          </a:pr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65845" y="347345"/>
            <a:ext cx="88900" cy="68516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15" name="文本框 230"/>
          <p:cNvSpPr txBox="1"/>
          <p:nvPr/>
        </p:nvSpPr>
        <p:spPr>
          <a:xfrm>
            <a:off x="3515360" y="2893695"/>
            <a:ext cx="5695315" cy="5276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Times New Roman" panose="02020603050405020304"/>
              </a:rPr>
              <a:t>01、树立正确的世界观、 人生观和价值观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74060" y="382333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zh-CN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70705" y="3157220"/>
            <a:ext cx="3702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我心里的我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797050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机体的不平衡</a:t>
            </a:r>
          </a:p>
          <a:p>
            <a:pPr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     </a:t>
            </a: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需要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40614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行为的马达</a:t>
            </a:r>
          </a:p>
          <a:p>
            <a:pPr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     </a:t>
            </a: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——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动机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501586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乐知的魅力</a:t>
            </a:r>
          </a:p>
          <a:p>
            <a:pPr algn="l">
              <a:lnSpc>
                <a:spcPct val="8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      </a:t>
            </a: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兴趣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1760220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知人者智， 自知者明， 胜人者有力， 自胜者强。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  ——老子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项目七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24846" name="文本框 13064"/>
          <p:cNvSpPr txBox="1"/>
          <p:nvPr/>
        </p:nvSpPr>
        <p:spPr>
          <a:xfrm>
            <a:off x="5823268" y="3362325"/>
            <a:ext cx="545465" cy="13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indent="0" algn="l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kern="100" spc="-104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</a:t>
            </a:r>
            <a:r>
              <a:rPr lang="en-US" altLang="zh-CN" sz="105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—歌德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项目七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268210" y="163512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全方位地认识自我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268210" y="28282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客观地认识自我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362825" y="3890010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纠正自我意识的偏差</a:t>
            </a: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>
          <a:xfrm>
            <a:off x="7362825" y="4970780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积极悦纳自我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0" y="1163320"/>
            <a:ext cx="5804535" cy="4531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6210" y="867410"/>
            <a:ext cx="424180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客观地认识自我</a:t>
            </a:r>
          </a:p>
          <a:p>
            <a:pPr algn="ctr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926070" y="965012"/>
            <a:ext cx="3442335" cy="3467612"/>
            <a:chOff x="12482" y="1548"/>
            <a:chExt cx="5421" cy="5303"/>
          </a:xfrm>
        </p:grpSpPr>
        <p:sp>
          <p:nvSpPr>
            <p:cNvPr id="12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482" y="1548"/>
              <a:ext cx="5420" cy="991"/>
              <a:chOff x="12282" y="1348"/>
              <a:chExt cx="5420" cy="991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348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en-US" altLang="zh-CN" sz="2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挣脱自己的枷锁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450" y="2311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412115" y="965200"/>
            <a:ext cx="3442335" cy="3147695"/>
            <a:chOff x="12482" y="1894"/>
            <a:chExt cx="5421" cy="4957"/>
          </a:xfrm>
        </p:grpSpPr>
        <p:sp>
          <p:nvSpPr>
            <p:cNvPr id="30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2482" y="1894"/>
              <a:ext cx="5420" cy="991"/>
              <a:chOff x="12282" y="1694"/>
              <a:chExt cx="5420" cy="991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摆脱周围信息暗示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614" y="2685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1"/>
          <p:cNvSpPr txBox="1">
            <a:spLocks noChangeArrowheads="1"/>
          </p:cNvSpPr>
          <p:nvPr/>
        </p:nvSpPr>
        <p:spPr>
          <a:xfrm>
            <a:off x="583565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“巴纳姆效应” 指的就是这样一种心理倾向， 即人很容易受到外界信息的暗示， 从而出现自我知觉的偏差， 认为一种笼统的、一般性的人格描述十分准确地揭示了自己的特点。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7787640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从心理学角度讲， 自我设限就是在自己的心里默认了一个高度， 这个心理高度常常暗示自己： 这么多困难， 我不可能做到的， 成功机会几乎是零。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65150" y="1132205"/>
            <a:ext cx="11191240" cy="5739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F3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28420" y="1357630"/>
            <a:ext cx="9792970" cy="51308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blipFill rotWithShape="1">
            <a:blip r:embed="rId3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57493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08755" y="347345"/>
            <a:ext cx="46577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E2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2800">
                <a:solidFill>
                  <a:srgbClr val="57493D"/>
                </a:solidFill>
              </a:rPr>
              <a:t>纠正自我意识的偏差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4949825" y="3680460"/>
            <a:ext cx="6330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02、避免自负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4949825" y="4491990"/>
            <a:ext cx="7536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03、防止自我中心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3642360" y="347345"/>
            <a:ext cx="88900" cy="685165"/>
          </a:xfrm>
          <a:prstGeom prst="rect">
            <a:avLst/>
          </a:pr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65845" y="347345"/>
            <a:ext cx="88900" cy="68516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15" name="文本框 230"/>
          <p:cNvSpPr txBox="1"/>
          <p:nvPr/>
        </p:nvSpPr>
        <p:spPr>
          <a:xfrm>
            <a:off x="5060950" y="2908300"/>
            <a:ext cx="5695315" cy="5276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Times New Roman" panose="02020603050405020304"/>
              </a:rPr>
              <a:t>01、克服自卑</a:t>
            </a: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6210" y="867410"/>
            <a:ext cx="424180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积极悦纳自我</a:t>
            </a:r>
          </a:p>
          <a:p>
            <a:pPr algn="ctr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926070" y="965012"/>
            <a:ext cx="3442335" cy="5060503"/>
            <a:chOff x="12482" y="1548"/>
            <a:chExt cx="5421" cy="7739"/>
          </a:xfrm>
        </p:grpSpPr>
        <p:sp>
          <p:nvSpPr>
            <p:cNvPr id="12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482" y="1548"/>
              <a:ext cx="5420" cy="991"/>
              <a:chOff x="12282" y="1348"/>
              <a:chExt cx="5420" cy="991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348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自信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450" y="2311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接连接符 25"/>
            <p:cNvCxnSpPr/>
            <p:nvPr/>
          </p:nvCxnSpPr>
          <p:spPr>
            <a:xfrm>
              <a:off x="12814" y="9287"/>
              <a:ext cx="4781" cy="0"/>
            </a:xfrm>
            <a:prstGeom prst="line">
              <a:avLst/>
            </a:prstGeom>
            <a:ln>
              <a:solidFill>
                <a:srgbClr val="7966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12115" y="965200"/>
            <a:ext cx="3442335" cy="3147695"/>
            <a:chOff x="12482" y="1894"/>
            <a:chExt cx="5421" cy="4957"/>
          </a:xfrm>
        </p:grpSpPr>
        <p:sp>
          <p:nvSpPr>
            <p:cNvPr id="30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2482" y="1894"/>
              <a:ext cx="5420" cy="991"/>
              <a:chOff x="12282" y="1694"/>
              <a:chExt cx="5420" cy="991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自尊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614" y="2685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1"/>
          <p:cNvSpPr txBox="1">
            <a:spLocks noChangeArrowheads="1"/>
          </p:cNvSpPr>
          <p:nvPr/>
        </p:nvSpPr>
        <p:spPr>
          <a:xfrm>
            <a:off x="583565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自尊即自我尊重， 是个体通过社会比较形成的， 是对其社会角色进行自我评价的结果。 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自尊首先表现为自我尊重和自我爱护。自尊还包含要求他人、 集体和社会对自己尊重的期望。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7787640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自信亦称自信心， 是一个人相信自己的能力的心理状态， 即相信自己有能力实现自己既定目标的心理倾向。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项目七</a:t>
              </a:r>
              <a:endParaRPr lang="en-US" altLang="zh-CN" sz="3200">
                <a:solidFill>
                  <a:srgbClr val="57493D"/>
                </a:solidFill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55205" y="1635125"/>
            <a:ext cx="44640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正确认识自我的途径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262505" y="868045"/>
            <a:ext cx="724090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乔韩窗口理论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949960" y="2572385"/>
            <a:ext cx="10146030" cy="18688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2606675" y="2572385"/>
          <a:ext cx="6552565" cy="1712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400"/>
                <a:gridCol w="2182495"/>
                <a:gridCol w="2185670"/>
              </a:tblGrid>
              <a:tr h="570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自知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自不知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Ａ 公开的自我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Ｂ 盲目的自我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他知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Ｃ 秘密的自我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Ｄ 未知的自我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他不知</a:t>
                      </a:r>
                      <a:endParaRPr lang="en-US" altLang="en-US" sz="24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"/>
          <p:cNvSpPr txBox="1">
            <a:spLocks noChangeArrowheads="1"/>
          </p:cNvSpPr>
          <p:nvPr/>
        </p:nvSpPr>
        <p:spPr>
          <a:xfrm>
            <a:off x="1786890" y="5109845"/>
            <a:ext cx="150876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6E5444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自己很了解， 别人也很了解。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85620" y="4635500"/>
            <a:ext cx="1509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公开的我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084320" y="5095875"/>
            <a:ext cx="173228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6E5444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别人看得很清楚， 自己却不了解。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13835" y="4649470"/>
            <a:ext cx="1509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盲目的我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382385" y="5109845"/>
            <a:ext cx="150876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6E5444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自己很了解， 别人不了解。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81750" y="4641215"/>
            <a:ext cx="1509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秘密的我</a:t>
            </a: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>
          <a:xfrm>
            <a:off x="8456930" y="5109845"/>
            <a:ext cx="1508760" cy="15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kumimoji="1" lang="zh-CN" altLang="en-US" sz="1600" dirty="0">
                <a:solidFill>
                  <a:srgbClr val="6E5444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自己不了解， 别人也不了解。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455660" y="4645025"/>
            <a:ext cx="1509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未知的我</a:t>
            </a: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1234440" y="1421765"/>
            <a:ext cx="583247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认识自我的方法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234440" y="2892425"/>
            <a:ext cx="6296025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zh-CN"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</a:rPr>
              <a:t>比较法——从我与他人的关系认识自我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经验法——从我与事的关系认识自我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6015355" y="502920"/>
            <a:ext cx="6189345" cy="6381750"/>
          </a:xfrm>
          <a:prstGeom prst="rtTriangle">
            <a:avLst/>
          </a:prstGeom>
          <a:blipFill rotWithShape="1">
            <a:blip r:embed="rId3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1200" y="383603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zh-CN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12285" y="3111500"/>
            <a:ext cx="3702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那点小脾气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需要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16610" y="2244090"/>
            <a:ext cx="10720070" cy="2159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3200" b="0" spc="90">
                <a:solidFill>
                  <a:srgbClr val="231F20"/>
                </a:solidFill>
                <a:uFillTx/>
                <a:ea typeface="宋体" panose="02010600030101010101" pitchFamily="2" charset="-122"/>
              </a:rPr>
              <a:t>      </a:t>
            </a:r>
            <a:r>
              <a:rPr sz="3200" b="0" spc="90">
                <a:solidFill>
                  <a:srgbClr val="231F20"/>
                </a:solidFill>
                <a:uFillTx/>
                <a:ea typeface="宋体" panose="02010600030101010101" pitchFamily="2" charset="-122"/>
              </a:rPr>
              <a:t>需要是有机体内部的不平衡状态， 表现为有机体对内部环境或外部生活条件的一种稳定的要求， 并成为有机体活动的源泉。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5965" y="4322445"/>
            <a:ext cx="10720070" cy="24549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人的基本需要有五种， 即生存需要、 安全需要、 爱和归属需要、 尊重需要和自我实现需要。</a:t>
            </a:r>
          </a:p>
          <a:p>
            <a:pPr indent="0"/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                                      </a:t>
            </a:r>
          </a:p>
          <a:p>
            <a:pPr indent="0"/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                                            —— </a:t>
            </a:r>
            <a:r>
              <a:rPr sz="3200">
                <a:solidFill>
                  <a:srgbClr val="231F20"/>
                </a:solidFill>
                <a:ea typeface="宋体" panose="02010600030101010101" pitchFamily="2" charset="-122"/>
                <a:sym typeface="+mn-ea"/>
              </a:rPr>
              <a:t>美国心理学家马斯洛</a:t>
            </a:r>
            <a:endParaRPr lang="en-US" sz="3200" b="0">
              <a:solidFill>
                <a:srgbClr val="231F2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知性之好恶喜怒哀乐谓之情。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  ——荀子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项目八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24846" name="文本框 13064"/>
          <p:cNvSpPr txBox="1"/>
          <p:nvPr/>
        </p:nvSpPr>
        <p:spPr>
          <a:xfrm>
            <a:off x="5823268" y="3362325"/>
            <a:ext cx="545465" cy="13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indent="0" algn="l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kern="100" spc="-104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</a:t>
            </a:r>
            <a:r>
              <a:rPr lang="en-US" altLang="zh-CN" sz="105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—歌德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项目八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268210" y="163512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问世间“情” 为何物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268210" y="28282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情绪的影响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622935" y="1818640"/>
            <a:ext cx="2233295" cy="1401445"/>
          </a:xfrm>
          <a:prstGeom prst="ellipse">
            <a:avLst/>
          </a:prstGeom>
          <a:blipFill rotWithShape="1">
            <a:blip r:embed="rId4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610489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问世间“情” 为何物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622753" y="2106930"/>
            <a:ext cx="10671350" cy="5226685"/>
            <a:chOff x="10150" y="1894"/>
            <a:chExt cx="9128" cy="7019"/>
          </a:xfrm>
        </p:grpSpPr>
        <p:grpSp>
          <p:nvGrpSpPr>
            <p:cNvPr id="4" name="组合 3"/>
            <p:cNvGrpSpPr/>
            <p:nvPr/>
          </p:nvGrpSpPr>
          <p:grpSpPr>
            <a:xfrm>
              <a:off x="10150" y="6152"/>
              <a:ext cx="9128" cy="1102"/>
              <a:chOff x="9949" y="1986"/>
              <a:chExt cx="9128" cy="1102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1778" y="1986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endPara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9949" y="3022"/>
                <a:ext cx="9128" cy="66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1092" y="1894"/>
              <a:ext cx="7972" cy="1343"/>
              <a:chOff x="10892" y="1694"/>
              <a:chExt cx="7972" cy="1343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0892" y="1694"/>
                <a:ext cx="7972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en-US" altLang="zh-CN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    </a:t>
                </a: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情绪， 是指伴随着认知和意识产生的对外界事物的态度， 是对客观事物和主体需求之间关系的反应， 是以个体的愿望和需要为中介的一种心理活动。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1047" y="3015"/>
                <a:ext cx="7708" cy="22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1"/>
            <p:cNvSpPr txBox="1">
              <a:spLocks noChangeArrowheads="1"/>
            </p:cNvSpPr>
            <p:nvPr/>
          </p:nvSpPr>
          <p:spPr>
            <a:xfrm>
              <a:off x="12516" y="7922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622935" y="4951095"/>
            <a:ext cx="2233295" cy="1139190"/>
          </a:xfrm>
          <a:prstGeom prst="ellipse">
            <a:avLst/>
          </a:prstGeom>
          <a:blipFill rotWithShape="1">
            <a:blip r:embed="rId5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2000885" y="5151755"/>
            <a:ext cx="9319895" cy="737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情感是较为高级的感情现象， 注重体现感情的内容方面， 具有稳定、 持久、 含蓄的特点。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2482215" y="3451225"/>
          <a:ext cx="6180455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185"/>
                <a:gridCol w="803910"/>
                <a:gridCol w="534035"/>
                <a:gridCol w="815975"/>
                <a:gridCol w="675005"/>
                <a:gridCol w="704215"/>
                <a:gridCol w="521335"/>
                <a:gridCol w="749300"/>
                <a:gridCol w="912495"/>
              </a:tblGrid>
              <a:tr h="58483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</a:t>
                      </a: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观</a:t>
                      </a: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事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lang="en-US" altLang="en-US" sz="20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观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验</a:t>
                      </a:r>
                      <a:endParaRPr lang="en-US" altLang="en-US" sz="20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心理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生理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唤醒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</a:t>
                      </a:r>
                      <a:endParaRPr lang="en-US" altLang="en-US" sz="20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快乐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愤怒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恐惧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悲哀</a:t>
                      </a:r>
                      <a:endParaRPr lang="en-US" altLang="en-US" sz="2000" b="0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</a:tr>
              <a:tr h="584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直接箭头连接符 11"/>
          <p:cNvCxnSpPr/>
          <p:nvPr/>
        </p:nvCxnSpPr>
        <p:spPr>
          <a:xfrm>
            <a:off x="2969895" y="4061460"/>
            <a:ext cx="728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02125" y="4043680"/>
            <a:ext cx="728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751195" y="3998595"/>
            <a:ext cx="728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035165" y="3998595"/>
            <a:ext cx="728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70325" y="4734560"/>
            <a:ext cx="5080000" cy="229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900" b="0">
                <a:solidFill>
                  <a:srgbClr val="EC008C"/>
                </a:solidFill>
                <a:ea typeface="宋体" panose="02010600030101010101" pitchFamily="2" charset="-122"/>
              </a:rPr>
              <a:t>情绪反应过程图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项目八</a:t>
              </a:r>
              <a:endParaRPr lang="en-US" altLang="zh-CN" sz="3200">
                <a:solidFill>
                  <a:srgbClr val="57493D"/>
                </a:solidFill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情绪健康的标志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829175" cy="1991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消极情绪调适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9940" y="1075690"/>
            <a:ext cx="4004310" cy="569595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49935" y="1075690"/>
            <a:ext cx="375856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37835" y="1407795"/>
            <a:ext cx="8312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情绪健康的标志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7799070" y="10756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情绪稳定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7799070" y="292100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心情愉快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7799070" y="486156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能自我控制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476885" y="10756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情出有因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76250" y="297116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表现恰当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>
          <a:xfrm>
            <a:off x="476885" y="486156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反应适度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49935" y="227393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9935" y="415480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49935" y="598868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988935" y="227393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988935" y="415480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88935" y="598868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1234440" y="1421765"/>
            <a:ext cx="583247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消极情绪调适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150620" y="2821940"/>
            <a:ext cx="6296025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</a:rPr>
              <a:t>积极自我暗示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改变不合理的认知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转移注意力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适度宣泄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情绪升华法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6015355" y="502920"/>
            <a:ext cx="6189345" cy="6381750"/>
          </a:xfrm>
          <a:prstGeom prst="rtTriangle">
            <a:avLst/>
          </a:prstGeom>
          <a:blipFill rotWithShape="1">
            <a:blip r:embed="rId3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>
          <a:xfrm rot="21405341">
            <a:off x="1010920" y="3251200"/>
            <a:ext cx="10593705" cy="1588135"/>
          </a:xfrm>
          <a:custGeom>
            <a:avLst/>
            <a:gdLst>
              <a:gd name="connsiteX0" fmla="*/ 0 w 10039350"/>
              <a:gd name="connsiteY0" fmla="*/ 704850 h 772674"/>
              <a:gd name="connsiteX1" fmla="*/ 5276850 w 10039350"/>
              <a:gd name="connsiteY1" fmla="*/ 704850 h 772674"/>
              <a:gd name="connsiteX2" fmla="*/ 10039350 w 10039350"/>
              <a:gd name="connsiteY2" fmla="*/ 0 h 77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9350" h="772674">
                <a:moveTo>
                  <a:pt x="0" y="704850"/>
                </a:moveTo>
                <a:cubicBezTo>
                  <a:pt x="1801812" y="763587"/>
                  <a:pt x="3603625" y="822325"/>
                  <a:pt x="5276850" y="704850"/>
                </a:cubicBezTo>
                <a:cubicBezTo>
                  <a:pt x="6950075" y="587375"/>
                  <a:pt x="9229725" y="276225"/>
                  <a:pt x="10039350" y="0"/>
                </a:cubicBezTo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25400">
            <a:solidFill>
              <a:srgbClr val="E1448B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3"/>
            </p:custDataLst>
          </p:nvPr>
        </p:nvCxnSpPr>
        <p:spPr>
          <a:xfrm>
            <a:off x="1218565" y="3316605"/>
            <a:ext cx="635" cy="15220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文本框 90"/>
          <p:cNvSpPr txBox="1"/>
          <p:nvPr>
            <p:custDataLst>
              <p:tags r:id="rId4"/>
            </p:custDataLst>
          </p:nvPr>
        </p:nvSpPr>
        <p:spPr>
          <a:xfrm>
            <a:off x="1219145" y="5138091"/>
            <a:ext cx="1006738" cy="5341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>
                <a:solidFill>
                  <a:srgbClr val="FC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4" name="椭圆 43"/>
          <p:cNvSpPr/>
          <p:nvPr>
            <p:custDataLst>
              <p:tags r:id="rId5"/>
            </p:custDataLst>
          </p:nvPr>
        </p:nvSpPr>
        <p:spPr>
          <a:xfrm>
            <a:off x="1033447" y="4871607"/>
            <a:ext cx="372059" cy="372059"/>
          </a:xfrm>
          <a:prstGeom prst="ellipse">
            <a:avLst/>
          </a:prstGeom>
          <a:solidFill>
            <a:srgbClr val="57493D"/>
          </a:solidFill>
          <a:ln w="101600">
            <a:solidFill>
              <a:srgbClr val="FC4653">
                <a:lumMod val="20000"/>
                <a:lumOff val="80000"/>
              </a:srgbClr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7" name="文本框 5"/>
          <p:cNvSpPr txBox="1"/>
          <p:nvPr>
            <p:custDataLst>
              <p:tags r:id="rId6"/>
            </p:custDataLst>
          </p:nvPr>
        </p:nvSpPr>
        <p:spPr>
          <a:xfrm>
            <a:off x="1405236" y="3321917"/>
            <a:ext cx="1693219" cy="8038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诱发性事件</a:t>
            </a:r>
          </a:p>
        </p:txBody>
      </p:sp>
      <p:sp>
        <p:nvSpPr>
          <p:cNvPr id="20" name="泪滴形 19"/>
          <p:cNvSpPr/>
          <p:nvPr>
            <p:custDataLst>
              <p:tags r:id="rId7"/>
            </p:custDataLst>
          </p:nvPr>
        </p:nvSpPr>
        <p:spPr>
          <a:xfrm rot="8100000">
            <a:off x="1141729" y="3121742"/>
            <a:ext cx="155493" cy="155493"/>
          </a:xfrm>
          <a:prstGeom prst="teardrop">
            <a:avLst/>
          </a:prstGeom>
          <a:solidFill>
            <a:srgbClr val="796655"/>
          </a:solidFill>
          <a:ln>
            <a:noFill/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ïśḷiḍè"/>
          <p:cNvSpPr txBox="1"/>
          <p:nvPr>
            <p:custDataLst>
              <p:tags r:id="rId8"/>
            </p:custDataLst>
          </p:nvPr>
        </p:nvSpPr>
        <p:spPr>
          <a:xfrm>
            <a:off x="853215" y="818124"/>
            <a:ext cx="5242785" cy="7078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 fontScale="975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242424"/>
                </a:solidFill>
              </a:defRPr>
            </a:lvl9pPr>
          </a:lstStyle>
          <a:p>
            <a:pPr>
              <a:buSzPct val="25000"/>
              <a:tabLst>
                <a:tab pos="4209415" algn="l"/>
              </a:tabLst>
            </a:pPr>
            <a:r>
              <a:rPr lang="zh-CN" altLang="en-US" sz="4000" spc="30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ＡＢＣＤＥ 理论</a:t>
            </a: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H="1">
            <a:off x="3353435" y="2941320"/>
            <a:ext cx="34290" cy="1645920"/>
          </a:xfrm>
          <a:prstGeom prst="line">
            <a:avLst/>
          </a:prstGeom>
          <a:ln w="25400">
            <a:solidFill>
              <a:srgbClr val="796655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42424"/>
          </a:fontRef>
        </p:style>
      </p:cxnSp>
      <p:sp>
        <p:nvSpPr>
          <p:cNvPr id="11" name="文本框 90"/>
          <p:cNvSpPr txBox="1"/>
          <p:nvPr>
            <p:custDataLst>
              <p:tags r:id="rId10"/>
            </p:custDataLst>
          </p:nvPr>
        </p:nvSpPr>
        <p:spPr>
          <a:xfrm>
            <a:off x="3260501" y="5167417"/>
            <a:ext cx="1006738" cy="5341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>
                <a:solidFill>
                  <a:srgbClr val="E1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3184923" y="4676600"/>
            <a:ext cx="372059" cy="372059"/>
          </a:xfrm>
          <a:prstGeom prst="ellipse">
            <a:avLst/>
          </a:prstGeom>
          <a:solidFill>
            <a:srgbClr val="796655"/>
          </a:solidFill>
          <a:ln w="101600">
            <a:solidFill>
              <a:srgbClr val="E1448B">
                <a:lumMod val="20000"/>
                <a:lumOff val="80000"/>
              </a:srgbClr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文本框 5"/>
          <p:cNvSpPr txBox="1"/>
          <p:nvPr>
            <p:custDataLst>
              <p:tags r:id="rId12"/>
            </p:custDataLst>
          </p:nvPr>
        </p:nvSpPr>
        <p:spPr>
          <a:xfrm>
            <a:off x="5492690" y="2067172"/>
            <a:ext cx="1833888" cy="8038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在特定情景下， 个体的情绪及行为的结果。</a:t>
            </a:r>
          </a:p>
        </p:txBody>
      </p:sp>
      <p:sp>
        <p:nvSpPr>
          <p:cNvPr id="15" name="泪滴形 14"/>
          <p:cNvSpPr/>
          <p:nvPr>
            <p:custDataLst>
              <p:tags r:id="rId13"/>
            </p:custDataLst>
          </p:nvPr>
        </p:nvSpPr>
        <p:spPr>
          <a:xfrm rot="8100000">
            <a:off x="3293219" y="2819014"/>
            <a:ext cx="155493" cy="155493"/>
          </a:xfrm>
          <a:prstGeom prst="teardrop">
            <a:avLst/>
          </a:prstGeom>
          <a:solidFill>
            <a:srgbClr val="57493D"/>
          </a:solidFill>
          <a:ln>
            <a:noFill/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>
            <a:off x="5182904" y="2923050"/>
            <a:ext cx="0" cy="1766587"/>
          </a:xfrm>
          <a:prstGeom prst="line">
            <a:avLst/>
          </a:prstGeom>
          <a:ln w="25400">
            <a:solidFill>
              <a:srgbClr val="6E5444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42424"/>
          </a:fontRef>
        </p:style>
      </p:cxnSp>
      <p:sp>
        <p:nvSpPr>
          <p:cNvPr id="17" name="文本框 90"/>
          <p:cNvSpPr txBox="1"/>
          <p:nvPr>
            <p:custDataLst>
              <p:tags r:id="rId15"/>
            </p:custDataLst>
          </p:nvPr>
        </p:nvSpPr>
        <p:spPr>
          <a:xfrm>
            <a:off x="5083391" y="5138207"/>
            <a:ext cx="1006738" cy="5341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>
                <a:solidFill>
                  <a:srgbClr val="A84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椭圆 18"/>
          <p:cNvSpPr/>
          <p:nvPr>
            <p:custDataLst>
              <p:tags r:id="rId16"/>
            </p:custDataLst>
          </p:nvPr>
        </p:nvSpPr>
        <p:spPr>
          <a:xfrm>
            <a:off x="4996874" y="4676600"/>
            <a:ext cx="372059" cy="372059"/>
          </a:xfrm>
          <a:prstGeom prst="ellipse">
            <a:avLst/>
          </a:prstGeom>
          <a:solidFill>
            <a:srgbClr val="6E5444"/>
          </a:solidFill>
          <a:ln w="101600">
            <a:solidFill>
              <a:srgbClr val="A84FAE">
                <a:lumMod val="20000"/>
                <a:lumOff val="80000"/>
              </a:srgbClr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文本框 5"/>
          <p:cNvSpPr txBox="1"/>
          <p:nvPr>
            <p:custDataLst>
              <p:tags r:id="rId17"/>
            </p:custDataLst>
          </p:nvPr>
        </p:nvSpPr>
        <p:spPr>
          <a:xfrm>
            <a:off x="7950200" y="1983105"/>
            <a:ext cx="1536065" cy="111569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与不合理信念辩论、 对抗。</a:t>
            </a:r>
          </a:p>
        </p:txBody>
      </p:sp>
      <p:sp>
        <p:nvSpPr>
          <p:cNvPr id="23" name="泪滴形 22"/>
          <p:cNvSpPr/>
          <p:nvPr>
            <p:custDataLst>
              <p:tags r:id="rId18"/>
            </p:custDataLst>
          </p:nvPr>
        </p:nvSpPr>
        <p:spPr>
          <a:xfrm rot="8100000">
            <a:off x="5115529" y="2735415"/>
            <a:ext cx="155493" cy="155493"/>
          </a:xfrm>
          <a:prstGeom prst="teardrop">
            <a:avLst/>
          </a:prstGeom>
          <a:solidFill>
            <a:srgbClr val="6E5444"/>
          </a:solidFill>
          <a:ln>
            <a:noFill/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>
            <p:custDataLst>
              <p:tags r:id="rId19"/>
            </p:custDataLst>
          </p:nvPr>
        </p:nvSpPr>
        <p:spPr>
          <a:xfrm rot="4182724">
            <a:off x="11453137" y="2903533"/>
            <a:ext cx="186027" cy="160368"/>
          </a:xfrm>
          <a:prstGeom prst="triangle">
            <a:avLst/>
          </a:prstGeom>
          <a:solidFill>
            <a:srgbClr val="E1448B"/>
          </a:solidFill>
          <a:ln>
            <a:noFill/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>
            <a:stCxn id="3" idx="7"/>
          </p:cNvCxnSpPr>
          <p:nvPr>
            <p:custDataLst>
              <p:tags r:id="rId20"/>
            </p:custDataLst>
          </p:nvPr>
        </p:nvCxnSpPr>
        <p:spPr>
          <a:xfrm flipH="1">
            <a:off x="7771130" y="2548890"/>
            <a:ext cx="635" cy="1920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泪滴形 2"/>
          <p:cNvSpPr/>
          <p:nvPr>
            <p:custDataLst>
              <p:tags r:id="rId21"/>
            </p:custDataLst>
          </p:nvPr>
        </p:nvSpPr>
        <p:spPr>
          <a:xfrm rot="8100000">
            <a:off x="7693807" y="2361158"/>
            <a:ext cx="155493" cy="155493"/>
          </a:xfrm>
          <a:prstGeom prst="teardrop">
            <a:avLst/>
          </a:prstGeom>
          <a:solidFill>
            <a:srgbClr val="6E5444"/>
          </a:solidFill>
          <a:ln>
            <a:solidFill>
              <a:srgbClr val="6E5444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22"/>
            </p:custDataLst>
          </p:nvPr>
        </p:nvSpPr>
        <p:spPr>
          <a:xfrm>
            <a:off x="7584876" y="4259778"/>
            <a:ext cx="372059" cy="372059"/>
          </a:xfrm>
          <a:prstGeom prst="ellipse">
            <a:avLst/>
          </a:prstGeom>
          <a:solidFill>
            <a:srgbClr val="6E5444"/>
          </a:solidFill>
          <a:ln w="101600">
            <a:solidFill>
              <a:srgbClr val="E1448B">
                <a:lumMod val="20000"/>
                <a:lumOff val="80000"/>
              </a:srgbClr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cxnSp>
        <p:nvCxnSpPr>
          <p:cNvPr id="5" name="直接连接符 4"/>
          <p:cNvCxnSpPr>
            <a:stCxn id="7" idx="7"/>
          </p:cNvCxnSpPr>
          <p:nvPr>
            <p:custDataLst>
              <p:tags r:id="rId23"/>
            </p:custDataLst>
          </p:nvPr>
        </p:nvCxnSpPr>
        <p:spPr>
          <a:xfrm>
            <a:off x="9596120" y="2202815"/>
            <a:ext cx="7620" cy="1619250"/>
          </a:xfrm>
          <a:prstGeom prst="line">
            <a:avLst/>
          </a:prstGeom>
          <a:ln w="25400">
            <a:solidFill>
              <a:srgbClr val="57493D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42424"/>
          </a:fontRef>
        </p:style>
      </p:cxnSp>
      <p:sp>
        <p:nvSpPr>
          <p:cNvPr id="6" name="椭圆 5"/>
          <p:cNvSpPr/>
          <p:nvPr>
            <p:custDataLst>
              <p:tags r:id="rId24"/>
            </p:custDataLst>
          </p:nvPr>
        </p:nvSpPr>
        <p:spPr>
          <a:xfrm>
            <a:off x="9419831" y="3753547"/>
            <a:ext cx="372059" cy="372059"/>
          </a:xfrm>
          <a:prstGeom prst="ellipse">
            <a:avLst/>
          </a:prstGeom>
          <a:solidFill>
            <a:srgbClr val="6E5444"/>
          </a:solidFill>
          <a:ln w="101600">
            <a:solidFill>
              <a:srgbClr val="A84FAE">
                <a:lumMod val="20000"/>
                <a:lumOff val="80000"/>
              </a:srgbClr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7" name="泪滴形 6"/>
          <p:cNvSpPr/>
          <p:nvPr>
            <p:custDataLst>
              <p:tags r:id="rId25"/>
            </p:custDataLst>
          </p:nvPr>
        </p:nvSpPr>
        <p:spPr>
          <a:xfrm rot="8100000">
            <a:off x="9518602" y="2015367"/>
            <a:ext cx="155493" cy="155493"/>
          </a:xfrm>
          <a:prstGeom prst="teardrop">
            <a:avLst/>
          </a:prstGeom>
          <a:solidFill>
            <a:srgbClr val="6E5444"/>
          </a:solidFill>
          <a:ln>
            <a:solidFill>
              <a:srgbClr val="6E5444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90"/>
          <p:cNvSpPr txBox="1"/>
          <p:nvPr>
            <p:custDataLst>
              <p:tags r:id="rId26"/>
            </p:custDataLst>
          </p:nvPr>
        </p:nvSpPr>
        <p:spPr>
          <a:xfrm>
            <a:off x="9495035" y="4125695"/>
            <a:ext cx="1006738" cy="5341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>
                <a:solidFill>
                  <a:srgbClr val="A84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文本框 90"/>
          <p:cNvSpPr txBox="1"/>
          <p:nvPr>
            <p:custDataLst>
              <p:tags r:id="rId27"/>
            </p:custDataLst>
          </p:nvPr>
        </p:nvSpPr>
        <p:spPr>
          <a:xfrm>
            <a:off x="7771223" y="4677082"/>
            <a:ext cx="1006738" cy="53413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r>
              <a:rPr lang="en-US" altLang="zh-CN" sz="2800" b="1">
                <a:solidFill>
                  <a:srgbClr val="E1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文本框 5"/>
          <p:cNvSpPr txBox="1"/>
          <p:nvPr>
            <p:custDataLst>
              <p:tags r:id="rId28"/>
            </p:custDataLst>
          </p:nvPr>
        </p:nvSpPr>
        <p:spPr>
          <a:xfrm>
            <a:off x="3489960" y="2193925"/>
            <a:ext cx="1692910" cy="24390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个体在遇到诱发性事件之后相应而生的信念， 即他对这一事件的看法、 解释和评价。</a:t>
            </a:r>
          </a:p>
        </p:txBody>
      </p:sp>
      <p:sp>
        <p:nvSpPr>
          <p:cNvPr id="29" name="文本框 5"/>
          <p:cNvSpPr txBox="1"/>
          <p:nvPr>
            <p:custDataLst>
              <p:tags r:id="rId29"/>
            </p:custDataLst>
          </p:nvPr>
        </p:nvSpPr>
        <p:spPr>
          <a:xfrm>
            <a:off x="9791700" y="1525905"/>
            <a:ext cx="1536065" cy="141541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42424"/>
                </a:solidFill>
                <a:latin typeface="等线" panose="02010600030101010101" charset="-122"/>
                <a:ea typeface="+mn-ea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5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辩论后产生的心得情绪或行为后果</a:t>
            </a:r>
            <a:r>
              <a:rPr lang="zh-CN" altLang="en-US" sz="2250">
                <a:solidFill>
                  <a:srgbClr val="FFFFF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4461510" y="1227455"/>
          <a:ext cx="7032625" cy="4403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325"/>
                <a:gridCol w="5194300"/>
              </a:tblGrid>
              <a:tr h="526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问题情境Ａ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当众发言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不合理观念 Ｂ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我一定要表现得很好， 否则会被人笑话</a:t>
                      </a:r>
                      <a:r>
                        <a:rPr lang="zh-CN" alt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情绪／行为反应 Ｃ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紧张、 焦虑、 浑身发抖， 无法集中注意力</a:t>
                      </a:r>
                      <a:r>
                        <a:rPr lang="zh-CN" alt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9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反驳不合理观念 Ｄ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如果我没表现好， 结果真的有那么糟糕吗？ 别人会整天无事可干， 评论我吗？ 我想表现好， 就一定能表现得好吗？ 有些结果怎样并不完全由我控制。 我为什么非要表现得那么好呢？ 难道敢于尝试不是一种勇气吗？ 别人上来难道就一定比我强吗</a:t>
                      </a:r>
                      <a:r>
                        <a:rPr lang="zh-CN" alt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？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4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处理问题的态度 Ｅ</a:t>
                      </a:r>
                      <a:endParaRPr lang="en-US" altLang="en-US" sz="1600" b="0">
                        <a:solidFill>
                          <a:schemeClr val="accent4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如果我继续坚持这个信念， 我会更焦虑， 而且会更糟。 你想紧张就紧张吧， 你想脸红就使劲红吧， 爱怎样就怎样吧</a:t>
                      </a:r>
                      <a:r>
                        <a:rPr lang="zh-CN" altLang="en-US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EC008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5" name="Rectangle 3"/>
          <p:cNvSpPr>
            <a:spLocks noGrp="1" noRot="1"/>
          </p:cNvSpPr>
          <p:nvPr/>
        </p:nvSpPr>
        <p:spPr>
          <a:xfrm>
            <a:off x="407670" y="1014730"/>
            <a:ext cx="405384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14700" y="3823335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zh-CN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8485" y="3124200"/>
            <a:ext cx="37020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孔子的心韵</a:t>
            </a:r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5122545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知者不惑， 仁者不忧， 勇者不惧。                                         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       ——孔子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项目九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24846" name="文本框 13064"/>
          <p:cNvSpPr txBox="1"/>
          <p:nvPr/>
        </p:nvSpPr>
        <p:spPr>
          <a:xfrm>
            <a:off x="5823268" y="3362325"/>
            <a:ext cx="545465" cy="13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indent="0" algn="l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kern="100" spc="-1045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</a:t>
            </a:r>
            <a:r>
              <a:rPr lang="en-US" altLang="zh-CN" sz="1050" kern="1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—歌德</a:t>
            </a:r>
            <a:endParaRPr lang="en-US" altLang="zh-CN" sz="105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动机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35965" y="2366645"/>
            <a:ext cx="10720070" cy="166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6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 </a:t>
            </a:r>
            <a:r>
              <a:rPr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动机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是引发以及持续个体某种活动， 并使活动朝向某一目标的内在动力。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5650" y="4351655"/>
            <a:ext cx="107200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内部</a:t>
            </a:r>
            <a:r>
              <a:rPr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动机</a:t>
            </a:r>
          </a:p>
          <a:p>
            <a:pPr indent="0" algn="ctr"/>
            <a:endParaRPr sz="3200" b="0">
              <a:solidFill>
                <a:srgbClr val="231F20"/>
              </a:solidFill>
              <a:ea typeface="宋体" panose="02010600030101010101" pitchFamily="2" charset="-122"/>
            </a:endParaRPr>
          </a:p>
          <a:p>
            <a:pPr indent="0" algn="ctr"/>
            <a:r>
              <a:rPr lang="zh-CN"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外部动机</a:t>
            </a:r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项目九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268210" y="163512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孔子的基本心理学思想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268210" y="28282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孔子的知虑心理思想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268210" y="387731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孔子的情欲心理思想</a:t>
            </a: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>
          <a:xfrm>
            <a:off x="7268210" y="4902835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孔子的志意心理思想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67355" y="867410"/>
            <a:ext cx="629666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孔子的基本心理学思想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664061" y="2647315"/>
            <a:ext cx="8214124" cy="3147695"/>
            <a:chOff x="12483" y="1894"/>
            <a:chExt cx="5453" cy="4957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8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人贵论———智慧说与道德说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516" y="3877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8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天人论——“尽人事” 而后“知天命”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516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8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形神观——不信鬼神与死后自知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67355" y="868045"/>
            <a:ext cx="629666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孔子的知虑心理思想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2947670" y="3914140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思维论——“近思”“远虑”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2947670" y="2748280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感知论——“多见”“多闻”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47670" y="1232535"/>
            <a:ext cx="629666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孔子的情欲心理思想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1042035" y="3105150"/>
            <a:ext cx="10147300" cy="230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1" lang="en-US" altLang="zh-CN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孔子认为， 以“欲” 为中介或以“欲” 的满足与否为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手段， 可以建立良好的人际关系。</a:t>
            </a:r>
            <a:endParaRPr kumimoji="1" lang="zh-CN" altLang="en-US" sz="2800" b="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1" lang="en-US" altLang="zh-CN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    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对于情欲， 孔子既主张节情， 也主张节欲、 不欲与推欲。</a:t>
            </a:r>
            <a:endParaRPr kumimoji="1" lang="zh-CN" altLang="en-US" sz="28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marL="285750" indent="-285750" algn="l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28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endParaRPr kumimoji="1" lang="zh-CN" altLang="en-US" sz="28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>
          <a:xfrm>
            <a:off x="3299460" y="6948170"/>
            <a:ext cx="6336665" cy="72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39395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393950"/>
            <a:ext cx="9525" cy="28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47670" y="867410"/>
            <a:ext cx="629666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孔子的志意心理思想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1043305" y="2500630"/>
            <a:ext cx="10145395" cy="405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6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 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孔子特别重视立志的意义。他要求学生“志于道”“志于仁”“志于学”。 </a:t>
            </a:r>
          </a:p>
          <a:p>
            <a:pPr marL="285750" indent="-285750" algn="l">
              <a:lnSpc>
                <a:spcPct val="16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en-US" altLang="zh-CN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孔子也强调“笃信”，人要相信自己的力量和能力，并相信自己所追求的理想、目标和对象的正确性和可靠性。 </a:t>
            </a:r>
          </a:p>
          <a:p>
            <a:pPr marL="285750" indent="-285750" algn="l">
              <a:lnSpc>
                <a:spcPct val="16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en-US" altLang="zh-CN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 </a:t>
            </a:r>
            <a:r>
              <a:rPr kumimoji="1" lang="zh-CN" altLang="en-US" sz="2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当然，孔子更重视“有恒”在意志活动中的作用。 </a:t>
            </a:r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39395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2393950"/>
            <a:ext cx="9525" cy="28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项目九</a:t>
              </a:r>
              <a:endParaRPr lang="en-US" altLang="zh-CN" sz="3200">
                <a:solidFill>
                  <a:srgbClr val="57493D"/>
                </a:solidFill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1635125"/>
            <a:ext cx="471678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礼仁一体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———心理健康的行为规范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070860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中庸之道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 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———心理健康的方法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506595"/>
            <a:ext cx="47161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以和为贵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——心理健康的目标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2535" y="6287770"/>
            <a:ext cx="2609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>
                <a:solidFill>
                  <a:srgbClr val="796655"/>
                </a:solidFill>
              </a:rPr>
              <a:t>大学生心理健康教育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455" y="2035810"/>
            <a:ext cx="1221105" cy="35667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900" b="0" dirty="0">
                <a:solidFill>
                  <a:srgbClr val="796655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Morganite" charset="0"/>
              </a:rPr>
              <a:t>A company is an association or collection of individuals, whether natural persons, legal persons, or a mixture of both. Company members share a common purpose. A company is an association or collection of individuals, </a:t>
            </a:r>
          </a:p>
          <a:p>
            <a:pPr algn="l">
              <a:lnSpc>
                <a:spcPct val="150000"/>
              </a:lnSpc>
            </a:pPr>
            <a:endParaRPr lang="en-US" altLang="zh-CN" sz="900" b="0" dirty="0">
              <a:solidFill>
                <a:srgbClr val="796655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Morganite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1314450" y="5881370"/>
            <a:ext cx="1889760" cy="288925"/>
          </a:xfrm>
          <a:prstGeom prst="roundRect">
            <a:avLst>
              <a:gd name="adj" fmla="val 0"/>
            </a:avLst>
          </a:prstGeom>
          <a:solidFill>
            <a:srgbClr val="7966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思源黑体旧字形 Light" panose="020B0300000000000000" charset="-128"/>
                <a:ea typeface="思源黑体旧字形 Light" panose="020B0300000000000000" charset="-128"/>
              </a:rPr>
              <a:t>主讲老师：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94560" y="800735"/>
            <a:ext cx="1844675" cy="3928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拥抱明天！</a:t>
            </a:r>
          </a:p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   展望未来！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082746" cy="6857999"/>
          </a:xfrm>
          <a:prstGeom prst="rect">
            <a:avLst/>
          </a:prstGeom>
          <a:solidFill>
            <a:srgbClr val="6E54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46" y="1"/>
            <a:ext cx="59086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兴趣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16915" y="2380615"/>
            <a:ext cx="10720070" cy="2159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3200" b="0">
                <a:solidFill>
                  <a:srgbClr val="231F20"/>
                </a:solidFill>
                <a:ea typeface="宋体" panose="02010600030101010101" pitchFamily="2" charset="-122"/>
              </a:rPr>
              <a:t>       </a:t>
            </a:r>
            <a:r>
              <a:rPr lang="zh-CN"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兴趣</a:t>
            </a:r>
            <a:r>
              <a:rPr sz="3200" b="0">
                <a:solidFill>
                  <a:srgbClr val="231F20"/>
                </a:solidFill>
                <a:ea typeface="宋体" panose="02010600030101010101" pitchFamily="2" charset="-122"/>
              </a:rPr>
              <a:t>是人们力求认识某种事物和从事某种活动的意识倾向， 是意识对一定客体的内在趋向性和内在选择性， 而内在趋向性和内在选择性也就是兴趣的两个基本特征。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6915" y="4794250"/>
            <a:ext cx="107200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直接兴趣</a:t>
            </a:r>
            <a:endParaRPr sz="3200" b="1">
              <a:solidFill>
                <a:schemeClr val="accent2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pPr indent="0" algn="ctr"/>
            <a:endParaRPr sz="3200" b="0">
              <a:solidFill>
                <a:srgbClr val="231F20"/>
              </a:solidFill>
              <a:ea typeface="宋体" panose="02010600030101010101" pitchFamily="2" charset="-122"/>
            </a:endParaRPr>
          </a:p>
          <a:p>
            <a:pPr indent="0" algn="ctr"/>
            <a:r>
              <a:rPr lang="zh-CN" sz="3200" b="1">
                <a:solidFill>
                  <a:schemeClr val="accent2">
                    <a:lumMod val="50000"/>
                  </a:schemeClr>
                </a:solidFill>
                <a:ea typeface="宋体" panose="02010600030101010101" pitchFamily="2" charset="-122"/>
              </a:rPr>
              <a:t>间接兴趣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75855" y="2253615"/>
            <a:ext cx="4464050" cy="78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识别需要，呵护心理健康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75855" y="3385185"/>
            <a:ext cx="4716145" cy="74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调节动机，保持最佳效率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75855" y="4486910"/>
            <a:ext cx="4716145" cy="666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正向激励 引发兴趣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8939719-0628-4e35-9bc5-1e7e911004f9}"/>
  <p:tag name="TABLE_ENDDRAG_ORIGIN_RECT" val="520*92"/>
  <p:tag name="TABLE_ENDDRAG_RECT" val="217*273*520*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1589"/>
  <p:tag name="KSO_WM_SLIDE_COLORSCHEME_VERSION" val="3.2"/>
  <p:tag name="KSO_WM_SLIDE_TIMELINE_TYPE" val="single"/>
  <p:tag name="KSO_WM_SLIDE_MODEL_TYPE" val="timeline"/>
  <p:tag name="KSO_WM_SLIDE_TIMELINE_MINITEMS" val="2"/>
  <p:tag name="KSO_WM_SLIDE_TIMELINE_MAXITEMS" val="3"/>
  <p:tag name="KSO_WM_SLIDE_ID" val="diagram20191589_2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3"/>
  <p:tag name="KSO_WM_SLIDE_INDEX" val="2"/>
  <p:tag name="KSO_WM_SLIDE_SIZE" val="827.984*230.814"/>
  <p:tag name="KSO_WM_SLIDE_POSITION" val="81.3595*182.762"/>
  <p:tag name="KSO_WM_DIAGRAM_GROUP_CODE" val="m1-1"/>
  <p:tag name="KSO_WM_SLIDE_DIAGTYPE" val="m"/>
  <p:tag name="KSO_WM_TAG_VERSION" val="1.0"/>
  <p:tag name="KSO_WM_SLIDE_LAYOUT" val="a_m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1589_2*m_i*1_1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1"/>
  <p:tag name="KSO_WM_UNIT_COLOR_SCHEME_SHAPE_ID" val="18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1589_2*m_h_i*1_1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2"/>
  <p:tag name="KSO_WM_UNIT_COLOR_SCHEME_SHAPE_ID" val="85"/>
  <p:tag name="KSO_WM_UNIT_COLOR_SCHEME_PARENT_PAGE" val="0_2"/>
  <p:tag name="KSO_WM_UNIT_TIMELINE_EMPHASIS_ID" val="2"/>
  <p:tag name="KSO_WM_UNIT_ISCONTENTSTITLE" val="0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1589_2*m_h_a*1_1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PRESET_TEXT" val="2015"/>
  <p:tag name="KSO_WM_UNIT_TEXT_FILL_FORE_SCHEMECOLOR_INDEX" val="5"/>
  <p:tag name="KSO_WM_UNIT_TEXT_FILL_TYPE" val="1"/>
  <p:tag name="KSO_WM_UNIT_USESOURCEFORMAT_APPLY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3"/>
  <p:tag name="KSO_WM_UNIT_COLOR_SCHEME_SHAPE_ID" val="44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1589_2*m_h_i*1_1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4"/>
  <p:tag name="KSO_WM_UNIT_COLOR_SCHEME_SHAPE_ID" val="47"/>
  <p:tag name="KSO_WM_UNIT_COLOR_SCHEME_PARENT_PAGE" val="0_2"/>
  <p:tag name="KSO_WM_UNIT_TIMELINE_EMPHASIS_ID" val="4"/>
  <p:tag name="KSO_WM_UNIT_SUBTYPE" val="a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191589_2*m_h_h_f*1_1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6"/>
  <p:tag name="KSO_WM_UNIT_COLOR_SCHEME_SHAPE_ID" val="20"/>
  <p:tag name="KSO_WM_UNIT_COLOR_SCHEME_PARENT_PAGE" val="0_2"/>
  <p:tag name="KSO_WM_UNIT_TIMELINE_EMPHASIS_ID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1589_2*m_h_i*1_1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8"/>
  <p:tag name="KSO_WM_UNIT_COLOR_SCHEME_PARENT_PAGE" val="0_2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191589_2*a*1"/>
  <p:tag name="KSO_WM_TEMPLATE_CATEGORY" val="diagram"/>
  <p:tag name="KSO_WM_TEMPLATE_INDEX" val="20191589"/>
  <p:tag name="KSO_WM_UNIT_LAYERLEVEL" val="1"/>
  <p:tag name="KSO_WM_TAG_VERSION" val="1.0"/>
  <p:tag name="KSO_WM_BEAUTIFY_FLAG" val="#wm#"/>
  <p:tag name="KSO_WM_UNIT_PRESET_TEXT" val="大事件概括标题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1"/>
  <p:tag name="KSO_WM_UNIT_COLOR_SCHEME_SHAPE_ID" val="10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1589_2*m_h_i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2"/>
  <p:tag name="KSO_WM_UNIT_COLOR_SCHEME_SHAPE_ID" val="11"/>
  <p:tag name="KSO_WM_UNIT_COLOR_SCHEME_PARENT_PAGE" val="0_2"/>
  <p:tag name="KSO_WM_UNIT_TIMELINE_EMPHASIS_ID" val="2"/>
  <p:tag name="KSO_WM_UNIT_ISCONTENTSTITLE" val="0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1589_2*m_h_a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PRESET_TEXT" val="2016"/>
  <p:tag name="KSO_WM_UNIT_TEXT_FILL_FORE_SCHEMECOLOR_INDEX" val="6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3"/>
  <p:tag name="KSO_WM_UNIT_COLOR_SCHEME_SHAPE_ID" val="12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1589_2*m_h_i*1_2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4"/>
  <p:tag name="KSO_WM_UNIT_COLOR_SCHEME_SHAPE_ID" val="13"/>
  <p:tag name="KSO_WM_UNIT_COLOR_SCHEME_PARENT_PAGE" val="0_2"/>
  <p:tag name="KSO_WM_UNIT_TIMELINE_EMPHASIS_ID" val="4"/>
  <p:tag name="KSO_WM_UNIT_SUBTYPE" val="a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2_1_1"/>
  <p:tag name="KSO_WM_UNIT_ID" val="diagram20191589_2*m_h_h_f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6"/>
  <p:tag name="KSO_WM_UNIT_COLOR_SCHEME_SHAPE_ID" val="15"/>
  <p:tag name="KSO_WM_UNIT_COLOR_SCHEME_PARENT_PAGE" val="0_2"/>
  <p:tag name="KSO_WM_UNIT_TIMELINE_EMPHASIS_ID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1589_2*m_h_i*1_2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1"/>
  <p:tag name="KSO_WM_UNIT_COLOR_SCHEME_SHAPE_ID" val="16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1589_2*m_h_i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2"/>
  <p:tag name="KSO_WM_UNIT_COLOR_SCHEME_SHAPE_ID" val="17"/>
  <p:tag name="KSO_WM_UNIT_COLOR_SCHEME_PARENT_PAGE" val="0_2"/>
  <p:tag name="KSO_WM_UNIT_TIMELINE_EMPHASIS_ID" val="2"/>
  <p:tag name="KSO_WM_UNIT_ISCONTENTSTITLE" val="0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1589_2*m_h_a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PRESET_TEXT" val="2017"/>
  <p:tag name="KSO_WM_UNIT_TEXT_FILL_FORE_SCHEMECOLOR_INDEX" val="7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3"/>
  <p:tag name="KSO_WM_UNIT_COLOR_SCHEME_SHAPE_ID" val="19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1589_2*m_h_i*1_3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4"/>
  <p:tag name="KSO_WM_UNIT_COLOR_SCHEME_SHAPE_ID" val="21"/>
  <p:tag name="KSO_WM_UNIT_COLOR_SCHEME_PARENT_PAGE" val="0_2"/>
  <p:tag name="KSO_WM_UNIT_TIMELINE_EMPHASIS_ID" val="4"/>
  <p:tag name="KSO_WM_UNIT_SUBTYPE" val="a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3_1_1"/>
  <p:tag name="KSO_WM_UNIT_ID" val="diagram20191589_2*m_h_h_f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6"/>
  <p:tag name="KSO_WM_UNIT_COLOR_SCHEME_SHAPE_ID" val="23"/>
  <p:tag name="KSO_WM_UNIT_COLOR_SCHEME_PARENT_PAGE" val="0_2"/>
  <p:tag name="KSO_WM_UNIT_TIMELINE_EMPHASIS_ID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1589_2*m_h_i*1_3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1589_2*m_i*1_2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1"/>
  <p:tag name="KSO_WM_UNIT_COLOR_SCHEME_SHAPE_ID" val="10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1589_2*m_h_i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6"/>
  <p:tag name="KSO_WM_UNIT_COLOR_SCHEME_SHAPE_ID" val="15"/>
  <p:tag name="KSO_WM_UNIT_COLOR_SCHEME_PARENT_PAGE" val="0_2"/>
  <p:tag name="KSO_WM_UNIT_TIMELINE_EMPHASIS_ID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1589_2*m_h_i*1_2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3"/>
  <p:tag name="KSO_WM_UNIT_COLOR_SCHEME_SHAPE_ID" val="12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1589_2*m_h_i*1_2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1"/>
  <p:tag name="KSO_WM_UNIT_COLOR_SCHEME_SHAPE_ID" val="16"/>
  <p:tag name="KSO_WM_UNIT_COLOR_SCHEME_PARENT_PAGE" val="0_2"/>
  <p:tag name="KSO_WM_UNIT_TIMELINE_EMPHASIS_ID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1589_2*m_h_i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3"/>
  <p:tag name="KSO_WM_UNIT_COLOR_SCHEME_SHAPE_ID" val="19"/>
  <p:tag name="KSO_WM_UNIT_COLOR_SCHEME_PARENT_PAGE" val="0_2"/>
  <p:tag name="KSO_WM_UNIT_TIMELINE_EMPHASIS_ID" val="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1589_2*m_h_i*1_3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6"/>
  <p:tag name="KSO_WM_UNIT_COLOR_SCHEME_SHAPE_ID" val="23"/>
  <p:tag name="KSO_WM_UNIT_COLOR_SCHEME_PARENT_PAGE" val="0_2"/>
  <p:tag name="KSO_WM_UNIT_TIMELINE_EMPHASIS_ID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1589_2*m_h_i*1_3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2"/>
  <p:tag name="KSO_WM_UNIT_COLOR_SCHEME_SHAPE_ID" val="17"/>
  <p:tag name="KSO_WM_UNIT_COLOR_SCHEME_PARENT_PAGE" val="0_2"/>
  <p:tag name="KSO_WM_UNIT_TIMELINE_EMPHASIS_ID" val="2"/>
  <p:tag name="KSO_WM_UNIT_ISCONTENTSTITLE" val="0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1589_2*m_h_a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PRESET_TEXT" val="2017"/>
  <p:tag name="KSO_WM_UNIT_TEXT_FILL_FORE_SCHEMECOLOR_INDEX" val="7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2"/>
  <p:tag name="KSO_WM_UNIT_COLOR_SCHEME_SHAPE_ID" val="11"/>
  <p:tag name="KSO_WM_UNIT_COLOR_SCHEME_PARENT_PAGE" val="0_2"/>
  <p:tag name="KSO_WM_UNIT_TIMELINE_EMPHASIS_ID" val="2"/>
  <p:tag name="KSO_WM_UNIT_ISCONTENTSTITLE" val="0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1589_2*m_h_a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PRESET_TEXT" val="2016"/>
  <p:tag name="KSO_WM_UNIT_TEXT_FILL_FORE_SCHEMECOLOR_INDEX" val="6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4"/>
  <p:tag name="KSO_WM_UNIT_COLOR_SCHEME_SHAPE_ID" val="47"/>
  <p:tag name="KSO_WM_UNIT_COLOR_SCHEME_PARENT_PAGE" val="0_2"/>
  <p:tag name="KSO_WM_UNIT_TIMELINE_EMPHASIS_ID" val="4"/>
  <p:tag name="KSO_WM_UNIT_SUBTYPE" val="a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191589_2*m_h_h_f*1_1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IMELINE_IDINGROUP" val="4"/>
  <p:tag name="KSO_WM_UNIT_COLOR_SCHEME_SHAPE_ID" val="21"/>
  <p:tag name="KSO_WM_UNIT_COLOR_SCHEME_PARENT_PAGE" val="0_2"/>
  <p:tag name="KSO_WM_UNIT_TIMELINE_EMPHASIS_ID" val="4"/>
  <p:tag name="KSO_WM_UNIT_SUBTYPE" val="a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3_1_1"/>
  <p:tag name="KSO_WM_UNIT_ID" val="diagram20191589_2*m_h_h_f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0073e26-3ea5-451d-9b6c-2ec9054717bc}"/>
  <p:tag name="TABLE_ENDDRAG_ORIGIN_RECT" val="553*342"/>
  <p:tag name="TABLE_ENDDRAG_RECT" val="351*96*553*34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25,&quot;width&quot;:646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53f907e-2f43-4174-84af-1ac883a9427c}"/>
  <p:tag name="TABLE_ENDDRAG_ORIGIN_RECT" val="492*253"/>
  <p:tag name="TABLE_ENDDRAG_RECT" val="98*201*492*2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ce2191b-f0e5-432d-8230-ffaf5afe9b74}"/>
  <p:tag name="TABLE_ENDDRAG_ORIGIN_RECT" val="417*120"/>
  <p:tag name="TABLE_ENDDRAG_RECT" val="211*187*417*1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2019</Words>
  <Application>Microsoft Office PowerPoint</Application>
  <PresentationFormat>宽屏</PresentationFormat>
  <Paragraphs>437</Paragraphs>
  <Slides>77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90" baseType="lpstr">
      <vt:lpstr>Morganite</vt:lpstr>
      <vt:lpstr>等线</vt:lpstr>
      <vt:lpstr>十全十美体</vt:lpstr>
      <vt:lpstr>思源黑体 CN Normal</vt:lpstr>
      <vt:lpstr>思源黑体旧字形 ExtraLight</vt:lpstr>
      <vt:lpstr>思源黑体旧字形 Light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</cp:lastModifiedBy>
  <cp:revision>125</cp:revision>
  <dcterms:created xsi:type="dcterms:W3CDTF">2019-06-19T02:08:00Z</dcterms:created>
  <dcterms:modified xsi:type="dcterms:W3CDTF">2021-06-25T08:35:06Z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v1.0_mb_GI+psei4GMtm3RxLyFhIZg==</vt:lpwstr>
  </property>
  <property fmtid="{D5CDD505-2E9C-101B-9397-08002B2CF9AE}" pid="4" name="ICV">
    <vt:lpwstr>3B679C788C1944F89D3555CBC20B660F</vt:lpwstr>
  </property>
  <property fmtid="{D5CDD505-2E9C-101B-9397-08002B2CF9AE}" pid="5" name="KSOSaveFontToCloudKey">
    <vt:lpwstr>257111890_cloud</vt:lpwstr>
  </property>
</Properties>
</file>