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Override1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1" r:id="rId3"/>
    <p:sldId id="258" r:id="rId4"/>
    <p:sldId id="263" r:id="rId5"/>
    <p:sldId id="293" r:id="rId6"/>
    <p:sldId id="315" r:id="rId7"/>
    <p:sldId id="294" r:id="rId8"/>
    <p:sldId id="316" r:id="rId9"/>
    <p:sldId id="297" r:id="rId10"/>
    <p:sldId id="317" r:id="rId11"/>
    <p:sldId id="318" r:id="rId12"/>
    <p:sldId id="299" r:id="rId13"/>
    <p:sldId id="300" r:id="rId14"/>
    <p:sldId id="301" r:id="rId15"/>
    <p:sldId id="319" r:id="rId16"/>
    <p:sldId id="341" r:id="rId17"/>
    <p:sldId id="302" r:id="rId18"/>
    <p:sldId id="303" r:id="rId19"/>
    <p:sldId id="304" r:id="rId20"/>
    <p:sldId id="305" r:id="rId21"/>
    <p:sldId id="357" r:id="rId22"/>
    <p:sldId id="358" r:id="rId23"/>
    <p:sldId id="359" r:id="rId24"/>
    <p:sldId id="308" r:id="rId25"/>
    <p:sldId id="360" r:id="rId26"/>
    <p:sldId id="361" r:id="rId27"/>
    <p:sldId id="362" r:id="rId28"/>
    <p:sldId id="363" r:id="rId29"/>
    <p:sldId id="346" r:id="rId30"/>
    <p:sldId id="342" r:id="rId31"/>
    <p:sldId id="375" r:id="rId32"/>
    <p:sldId id="376" r:id="rId33"/>
    <p:sldId id="37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93D"/>
    <a:srgbClr val="6E5444"/>
    <a:srgbClr val="FFFFFF"/>
    <a:srgbClr val="F8E2B7"/>
    <a:srgbClr val="FCF0D9"/>
    <a:srgbClr val="A18C79"/>
    <a:srgbClr val="F3F0EE"/>
    <a:srgbClr val="796655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62" y="102"/>
      </p:cViewPr>
      <p:guideLst>
        <p:guide orient="horz" pos="2160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2021/6/25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8325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55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9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26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82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91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72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66445" y="-5080"/>
            <a:ext cx="3265805" cy="6868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57860" y="-5080"/>
            <a:ext cx="326390" cy="6873240"/>
          </a:xfrm>
          <a:prstGeom prst="rect">
            <a:avLst/>
          </a:prstGeom>
          <a:solidFill>
            <a:srgbClr val="57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20775" y="170180"/>
            <a:ext cx="2787015" cy="6553200"/>
          </a:xfrm>
          <a:prstGeom prst="rect">
            <a:avLst/>
          </a:prstGeom>
          <a:solidFill>
            <a:srgbClr val="F8E2B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501775" y="1254760"/>
            <a:ext cx="2787015" cy="4510405"/>
          </a:xfrm>
          <a:prstGeom prst="rect">
            <a:avLst/>
          </a:prstGeom>
          <a:blipFill rotWithShape="1">
            <a:blip r:embed="rId2"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7305"/>
            <a:ext cx="12235180" cy="619760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351905"/>
            <a:ext cx="12235180" cy="61976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6963410" y="1731645"/>
            <a:ext cx="2698750" cy="2698750"/>
          </a:xfrm>
          <a:prstGeom prst="ellipse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3473450" y="2222500"/>
            <a:ext cx="5245100" cy="2753360"/>
          </a:xfrm>
          <a:prstGeom prst="roundRect">
            <a:avLst/>
          </a:prstGeom>
          <a:blipFill rotWithShape="1">
            <a:blip r:embed="rId2"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 userDrawn="1"/>
        </p:nvSpPr>
        <p:spPr>
          <a:xfrm>
            <a:off x="3473450" y="2222500"/>
            <a:ext cx="5245100" cy="2753360"/>
          </a:xfrm>
          <a:prstGeom prst="roundRect">
            <a:avLst/>
          </a:prstGeom>
          <a:solidFill>
            <a:srgbClr val="57493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3003550" y="3804285"/>
            <a:ext cx="1426210" cy="1426210"/>
          </a:xfrm>
          <a:prstGeom prst="ellipse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2021/6/25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2" Type="http://schemas.openxmlformats.org/officeDocument/2006/relationships/tags" Target="../tags/tag51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35555" y="436880"/>
            <a:ext cx="1013460" cy="434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5400">
                <a:solidFill>
                  <a:srgbClr val="796655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心理健康教育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3455" y="2035810"/>
            <a:ext cx="1221105" cy="3566795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900" b="0" dirty="0">
                <a:solidFill>
                  <a:srgbClr val="796655"/>
                </a:solidFill>
                <a:latin typeface="思源黑体旧字形 ExtraLight" panose="020B0200000000000000" charset="-128"/>
                <a:ea typeface="思源黑体旧字形 ExtraLight" panose="020B0200000000000000" charset="-128"/>
                <a:cs typeface="Morganite" charset="0"/>
              </a:rPr>
              <a:t>A company is an association or collection of individuals, whether natural persons, legal persons, or a mixture of both. Company members share a common purpose. A company is an association or collection of individuals, </a:t>
            </a:r>
          </a:p>
          <a:p>
            <a:pPr algn="l">
              <a:lnSpc>
                <a:spcPct val="150000"/>
              </a:lnSpc>
            </a:pPr>
            <a:endParaRPr lang="en-US" altLang="zh-CN" sz="900" b="0" dirty="0">
              <a:solidFill>
                <a:srgbClr val="796655"/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Morganite" charset="0"/>
            </a:endParaRPr>
          </a:p>
        </p:txBody>
      </p:sp>
      <p:sp>
        <p:nvSpPr>
          <p:cNvPr id="11" name="圆角矩形 1"/>
          <p:cNvSpPr/>
          <p:nvPr/>
        </p:nvSpPr>
        <p:spPr>
          <a:xfrm>
            <a:off x="1314450" y="5881370"/>
            <a:ext cx="1889760" cy="288925"/>
          </a:xfrm>
          <a:prstGeom prst="roundRect">
            <a:avLst>
              <a:gd name="adj" fmla="val 0"/>
            </a:avLst>
          </a:prstGeom>
          <a:solidFill>
            <a:srgbClr val="7966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>
                <a:latin typeface="思源黑体旧字形 Light" panose="020B0300000000000000" charset="-128"/>
                <a:ea typeface="思源黑体旧字形 Light" panose="020B0300000000000000" charset="-128"/>
              </a:rPr>
              <a:t>主讲老师：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珍爱生命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637280" y="2722245"/>
            <a:ext cx="4704715" cy="3385185"/>
            <a:chOff x="12482" y="1894"/>
            <a:chExt cx="5454" cy="5331"/>
          </a:xfrm>
        </p:grpSpPr>
        <p:grpSp>
          <p:nvGrpSpPr>
            <p:cNvPr id="4" name="组合 3"/>
            <p:cNvGrpSpPr/>
            <p:nvPr/>
          </p:nvGrpSpPr>
          <p:grpSpPr>
            <a:xfrm>
              <a:off x="12483" y="5860"/>
              <a:ext cx="5420" cy="1365"/>
              <a:chOff x="12282" y="1694"/>
              <a:chExt cx="5420" cy="1365"/>
            </a:xfrm>
          </p:grpSpPr>
          <p:sp>
            <p:nvSpPr>
              <p:cNvPr id="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呵护生命；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12516" y="3690"/>
              <a:ext cx="5420" cy="1365"/>
              <a:chOff x="12282" y="1694"/>
              <a:chExt cx="5420" cy="1365"/>
            </a:xfrm>
          </p:grpSpPr>
          <p:sp>
            <p:nvSpPr>
              <p:cNvPr id="1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生命的终结；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2465" y="3041"/>
                <a:ext cx="4896" cy="18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12482" y="1894"/>
              <a:ext cx="5420" cy="1389"/>
              <a:chOff x="12282" y="1694"/>
              <a:chExt cx="5420" cy="1389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生命的艰难诞生；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V="1">
                <a:off x="12451" y="3071"/>
                <a:ext cx="4911" cy="12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涵养生命</a:t>
            </a: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637915" y="2722245"/>
            <a:ext cx="4704715" cy="3385185"/>
            <a:chOff x="12482" y="1894"/>
            <a:chExt cx="5454" cy="5331"/>
          </a:xfrm>
        </p:grpSpPr>
        <p:grpSp>
          <p:nvGrpSpPr>
            <p:cNvPr id="4" name="组合 3"/>
            <p:cNvGrpSpPr/>
            <p:nvPr/>
          </p:nvGrpSpPr>
          <p:grpSpPr>
            <a:xfrm>
              <a:off x="12483" y="5860"/>
              <a:ext cx="5420" cy="1365"/>
              <a:chOff x="12282" y="1694"/>
              <a:chExt cx="5420" cy="1365"/>
            </a:xfrm>
          </p:grpSpPr>
          <p:sp>
            <p:nvSpPr>
              <p:cNvPr id="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生命因超越而幸福完整；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12516" y="3690"/>
              <a:ext cx="5420" cy="1365"/>
              <a:chOff x="12282" y="1694"/>
              <a:chExt cx="5420" cy="1365"/>
            </a:xfrm>
          </p:grpSpPr>
          <p:sp>
            <p:nvSpPr>
              <p:cNvPr id="1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生命因自主而积极发展；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2465" y="3041"/>
                <a:ext cx="4896" cy="18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12482" y="1894"/>
              <a:ext cx="5420" cy="1389"/>
              <a:chOff x="12282" y="1694"/>
              <a:chExt cx="5420" cy="1389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生命因独特二弥足珍贵；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V="1">
                <a:off x="12451" y="3071"/>
                <a:ext cx="4911" cy="12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7550" y="3841750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4525" y="2873375"/>
            <a:ext cx="37858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阳光总在</a:t>
            </a:r>
          </a:p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风雨后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7069455" y="1903095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1400" kern="1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</a:t>
            </a: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困难与折磨对于人来说， 是一把打向坯料的锤， 打掉的是脆弱的铁屑， 锻成的将是锋利的钢刀。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———契诃夫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1988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629525" y="2072005"/>
            <a:ext cx="39160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挫折是什么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964170" y="42760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endParaRPr kumimoji="1" lang="zh-CN" altLang="en-US" sz="3200" dirty="0">
              <a:solidFill>
                <a:schemeClr val="accent4">
                  <a:lumMod val="75000"/>
                </a:schemeClr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629525" y="3488055"/>
            <a:ext cx="39160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挫折是怎样产生的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挫折是什么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16915" y="2380615"/>
            <a:ext cx="107200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0">
                <a:solidFill>
                  <a:srgbClr val="231F20"/>
                </a:solidFill>
                <a:latin typeface="Calibri" panose="020F0502020204030204" charset="0"/>
                <a:ea typeface="宋体" panose="02010600030101010101" pitchFamily="2" charset="-122"/>
              </a:rPr>
              <a:t>        </a:t>
            </a:r>
            <a:r>
              <a:rPr lang="zh-CN" altLang="en-US" sz="2800" b="0">
                <a:solidFill>
                  <a:srgbClr val="231F20"/>
                </a:solidFill>
                <a:latin typeface="Calibri" panose="020F0502020204030204" charset="0"/>
                <a:ea typeface="宋体" panose="02010600030101010101" pitchFamily="2" charset="-122"/>
              </a:rPr>
              <a:t> 挫折是指个体在从事有目的的活动过程中， 遇到障碍或干扰， 致使个人动机不能实现、 个人需要不能满足时的情绪状态。</a:t>
            </a:r>
          </a:p>
        </p:txBody>
      </p:sp>
      <p:grpSp>
        <p:nvGrpSpPr>
          <p:cNvPr id="25656" name="组合 25656"/>
          <p:cNvGrpSpPr/>
          <p:nvPr/>
        </p:nvGrpSpPr>
        <p:grpSpPr>
          <a:xfrm>
            <a:off x="2180085" y="3666440"/>
            <a:ext cx="6937771" cy="2376074"/>
            <a:chOff x="7484" y="2834570"/>
            <a:chExt cx="6091" cy="1972"/>
          </a:xfrm>
        </p:grpSpPr>
        <p:grpSp>
          <p:nvGrpSpPr>
            <p:cNvPr id="25651" name="组合 33076"/>
            <p:cNvGrpSpPr/>
            <p:nvPr/>
          </p:nvGrpSpPr>
          <p:grpSpPr>
            <a:xfrm>
              <a:off x="9424" y="2835568"/>
              <a:ext cx="4151" cy="974"/>
              <a:chOff x="3332" y="1283"/>
              <a:chExt cx="4151" cy="974"/>
            </a:xfrm>
          </p:grpSpPr>
          <p:sp>
            <p:nvSpPr>
              <p:cNvPr id="25652" name="任意多边形 33077"/>
              <p:cNvSpPr/>
              <p:nvPr/>
            </p:nvSpPr>
            <p:spPr>
              <a:xfrm>
                <a:off x="3332" y="1283"/>
                <a:ext cx="4151" cy="974"/>
              </a:xfrm>
              <a:custGeom>
                <a:avLst/>
                <a:gdLst/>
                <a:ahLst/>
                <a:cxnLst/>
                <a:rect l="0" t="0" r="0" b="0"/>
                <a:pathLst>
                  <a:path w="4295" h="974">
                    <a:moveTo>
                      <a:pt x="5" y="5"/>
                    </a:moveTo>
                    <a:lnTo>
                      <a:pt x="2092" y="5"/>
                    </a:lnTo>
                    <a:moveTo>
                      <a:pt x="2097" y="0"/>
                    </a:moveTo>
                    <a:lnTo>
                      <a:pt x="2097" y="974"/>
                    </a:lnTo>
                    <a:moveTo>
                      <a:pt x="5" y="969"/>
                    </a:moveTo>
                    <a:lnTo>
                      <a:pt x="2092" y="969"/>
                    </a:lnTo>
                    <a:moveTo>
                      <a:pt x="0" y="0"/>
                    </a:moveTo>
                    <a:lnTo>
                      <a:pt x="0" y="974"/>
                    </a:lnTo>
                    <a:moveTo>
                      <a:pt x="2712" y="147"/>
                    </a:moveTo>
                    <a:lnTo>
                      <a:pt x="4289" y="147"/>
                    </a:lnTo>
                    <a:moveTo>
                      <a:pt x="4294" y="142"/>
                    </a:moveTo>
                    <a:lnTo>
                      <a:pt x="4294" y="832"/>
                    </a:lnTo>
                    <a:moveTo>
                      <a:pt x="2712" y="827"/>
                    </a:moveTo>
                    <a:lnTo>
                      <a:pt x="4289" y="827"/>
                    </a:lnTo>
                    <a:moveTo>
                      <a:pt x="2707" y="142"/>
                    </a:moveTo>
                    <a:lnTo>
                      <a:pt x="2707" y="832"/>
                    </a:lnTo>
                    <a:moveTo>
                      <a:pt x="2104" y="487"/>
                    </a:moveTo>
                    <a:lnTo>
                      <a:pt x="2692" y="487"/>
                    </a:lnTo>
                  </a:path>
                </a:pathLst>
              </a:custGeom>
              <a:noFill/>
              <a:ln w="6350" cap="flat" cmpd="sng">
                <a:solidFill>
                  <a:srgbClr val="EC008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53" name="任意多边形 33078"/>
              <p:cNvSpPr/>
              <p:nvPr/>
            </p:nvSpPr>
            <p:spPr>
              <a:xfrm>
                <a:off x="6019" y="1743"/>
                <a:ext cx="30" cy="30"/>
              </a:xfrm>
              <a:custGeom>
                <a:avLst/>
                <a:gdLst/>
                <a:ahLst/>
                <a:cxnLst/>
                <a:rect l="0" t="0" r="0" b="0"/>
                <a:pathLst>
                  <a:path w="30" h="30">
                    <a:moveTo>
                      <a:pt x="0" y="0"/>
                    </a:moveTo>
                    <a:lnTo>
                      <a:pt x="10" y="15"/>
                    </a:lnTo>
                    <a:lnTo>
                      <a:pt x="0" y="30"/>
                    </a:lnTo>
                    <a:lnTo>
                      <a:pt x="3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008C"/>
              </a:solidFill>
              <a:ln>
                <a:noFill/>
              </a:ln>
            </p:spPr>
          </p:sp>
          <p:sp>
            <p:nvSpPr>
              <p:cNvPr id="25654" name="文本框 33079"/>
              <p:cNvSpPr txBox="1"/>
              <p:nvPr/>
            </p:nvSpPr>
            <p:spPr>
              <a:xfrm>
                <a:off x="3446" y="1459"/>
                <a:ext cx="1809" cy="6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upright="1"/>
              <a:lstStyle/>
              <a:p>
                <a:pPr marL="0" marR="0" indent="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600" kern="100">
                    <a:solidFill>
                      <a:srgbClr val="231F2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Times New Roman" panose="02020603050405020304"/>
                  </a:rPr>
                  <a:t>认为对方可能在专心想重要的事情，没有注意到</a:t>
                </a:r>
                <a:endParaRPr lang="en-US" altLang="zh-CN" sz="16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  <p:sp>
            <p:nvSpPr>
              <p:cNvPr id="25655" name="文本框 33080"/>
              <p:cNvSpPr txBox="1"/>
              <p:nvPr/>
            </p:nvSpPr>
            <p:spPr>
              <a:xfrm>
                <a:off x="6019" y="1551"/>
                <a:ext cx="1464" cy="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upright="1"/>
              <a:lstStyle/>
              <a:p>
                <a:pPr marL="0" marR="0" indent="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600" kern="100">
                    <a:solidFill>
                      <a:srgbClr val="231F2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Times New Roman" panose="02020603050405020304"/>
                  </a:rPr>
                  <a:t>没有将这件事情放在心上</a:t>
                </a:r>
                <a:endParaRPr lang="en-US" altLang="zh-CN" sz="16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</p:grpSp>
        <p:sp>
          <p:nvSpPr>
            <p:cNvPr id="25650" name="文本框 33089"/>
            <p:cNvSpPr txBox="1"/>
            <p:nvPr/>
          </p:nvSpPr>
          <p:spPr>
            <a:xfrm>
              <a:off x="7484" y="2834570"/>
              <a:ext cx="1477" cy="1871"/>
            </a:xfrm>
            <a:prstGeom prst="rect">
              <a:avLst/>
            </a:prstGeom>
            <a:noFill/>
            <a:ln w="6350" cap="flat" cmpd="sng">
              <a:solidFill>
                <a:srgbClr val="EC008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upright="1"/>
            <a:lstStyle/>
            <a:p>
              <a:pPr marL="0" marR="0" indent="0" algn="just">
                <a:lnSpc>
                  <a:spcPct val="127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US" altLang="zh-CN" sz="1600" kern="100">
                  <a:solidFill>
                    <a:srgbClr val="231F2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自己跟迎面走来</a:t>
              </a:r>
            </a:p>
            <a:p>
              <a:pPr marL="0" marR="0" indent="0" algn="just">
                <a:lnSpc>
                  <a:spcPct val="127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US" altLang="zh-CN" sz="1600" kern="100">
                  <a:solidFill>
                    <a:srgbClr val="231F2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的同学热情打招</a:t>
              </a:r>
            </a:p>
            <a:p>
              <a:pPr marL="0" marR="0" indent="0" algn="just">
                <a:lnSpc>
                  <a:spcPct val="127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US" altLang="zh-CN" sz="1600" kern="100">
                  <a:solidFill>
                    <a:srgbClr val="231F2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呼， 但对方没</a:t>
              </a:r>
            </a:p>
            <a:p>
              <a:pPr marL="0" marR="0" indent="0" algn="just">
                <a:lnSpc>
                  <a:spcPct val="127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US" altLang="zh-CN" sz="1600" kern="100">
                  <a:solidFill>
                    <a:srgbClr val="231F2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有任何反应， </a:t>
              </a:r>
            </a:p>
            <a:p>
              <a:pPr marL="0" marR="0" indent="0" algn="just">
                <a:lnSpc>
                  <a:spcPct val="127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en-US" altLang="zh-CN" sz="1600" kern="100">
                  <a:solidFill>
                    <a:srgbClr val="231F2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径直从身边走过</a:t>
              </a:r>
              <a:endParaRPr lang="en-US" altLang="zh-CN" sz="16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</p:grpSp>
      <p:sp>
        <p:nvSpPr>
          <p:cNvPr id="10" name="文本框 33079"/>
          <p:cNvSpPr txBox="1"/>
          <p:nvPr/>
        </p:nvSpPr>
        <p:spPr>
          <a:xfrm>
            <a:off x="4396105" y="3665855"/>
            <a:ext cx="2326005" cy="103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upright="1"/>
          <a:lstStyle/>
          <a:p>
            <a:pPr marL="0" marR="0" indent="0" algn="ctr">
              <a:lnSpc>
                <a:spcPts val="1145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1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1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认为对方</a:t>
            </a:r>
            <a:r>
              <a:rPr lang="zh-CN" altLang="en-US" sz="1600" kern="1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对自己不友好，所以故意没有理会</a:t>
            </a:r>
          </a:p>
        </p:txBody>
      </p:sp>
      <p:sp>
        <p:nvSpPr>
          <p:cNvPr id="11" name="文本框 33080"/>
          <p:cNvSpPr txBox="1"/>
          <p:nvPr/>
        </p:nvSpPr>
        <p:spPr>
          <a:xfrm>
            <a:off x="7244715" y="3764915"/>
            <a:ext cx="1837690" cy="8394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upright="1"/>
          <a:lstStyle/>
          <a:p>
            <a:pPr marL="0" marR="0" indent="0" algn="l">
              <a:lnSpc>
                <a:spcPts val="1145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kern="100">
              <a:solidFill>
                <a:srgbClr val="231F2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生气、伤心，以后</a:t>
            </a:r>
          </a:p>
          <a:p>
            <a:pPr marL="0" marR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不会再理会他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667500" y="4175125"/>
            <a:ext cx="577215" cy="1968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号 13"/>
          <p:cNvSpPr/>
          <p:nvPr/>
        </p:nvSpPr>
        <p:spPr>
          <a:xfrm>
            <a:off x="4064635" y="3708400"/>
            <a:ext cx="252730" cy="22701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>
          <a:xfrm>
            <a:off x="2310130" y="6148705"/>
            <a:ext cx="1754505" cy="426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挫折情境</a:t>
            </a: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>
          <a:xfrm>
            <a:off x="4681855" y="6145530"/>
            <a:ext cx="1754505" cy="426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挫折认知</a:t>
            </a: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>
          <a:xfrm>
            <a:off x="7285990" y="6145530"/>
            <a:ext cx="1754505" cy="426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挫折反应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626735" y="1591945"/>
            <a:ext cx="4689475" cy="4715510"/>
          </a:xfrm>
          <a:prstGeom prst="rect">
            <a:avLst/>
          </a:prstGeom>
          <a:blipFill rotWithShape="1">
            <a:blip r:embed="rId14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55980" y="1409700"/>
            <a:ext cx="4465955" cy="4898390"/>
          </a:xfrm>
          <a:prstGeom prst="rect">
            <a:avLst/>
          </a:prstGeom>
          <a:blipFill rotWithShape="1">
            <a:blip r:embed="rId14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>
            <p:custDataLst>
              <p:tags r:id="rId3"/>
            </p:custDataLst>
          </p:nvPr>
        </p:nvCxnSpPr>
        <p:spPr>
          <a:xfrm>
            <a:off x="891540" y="3777615"/>
            <a:ext cx="9218295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7" name="直接箭头连接符 6"/>
          <p:cNvCxnSpPr/>
          <p:nvPr>
            <p:custDataLst>
              <p:tags r:id="rId4"/>
            </p:custDataLst>
          </p:nvPr>
        </p:nvCxnSpPr>
        <p:spPr>
          <a:xfrm flipV="1">
            <a:off x="5470525" y="1473200"/>
            <a:ext cx="29845" cy="483171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855345" y="1591945"/>
            <a:ext cx="4147185" cy="1933575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57493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201931" y="1696085"/>
            <a:ext cx="3454708" cy="473060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marL="285750" indent="-2857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kumimoji="1" lang="zh-CN" alt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外在客观因素</a:t>
            </a: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951181" y="2455366"/>
            <a:ext cx="1814160" cy="102646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spc="15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自然环境</a:t>
            </a: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2765213" y="2455366"/>
            <a:ext cx="1814160" cy="708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spc="15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社会环境</a:t>
            </a:r>
          </a:p>
        </p:txBody>
      </p:sp>
      <p:sp>
        <p:nvSpPr>
          <p:cNvPr id="25" name="矩形 24"/>
          <p:cNvSpPr/>
          <p:nvPr>
            <p:custDataLst>
              <p:tags r:id="rId9"/>
            </p:custDataLst>
          </p:nvPr>
        </p:nvSpPr>
        <p:spPr>
          <a:xfrm>
            <a:off x="5968365" y="4073525"/>
            <a:ext cx="4147185" cy="2009775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6757341" y="3958983"/>
            <a:ext cx="2429724" cy="473228"/>
          </a:xfrm>
          <a:prstGeom prst="rect">
            <a:avLst/>
          </a:prstGeom>
          <a:noFill/>
        </p:spPr>
        <p:txBody>
          <a:bodyPr wrap="square" bIns="0" rtlCol="0" anchor="b" anchorCtr="0">
            <a:normAutofit fontScale="90000" lnSpcReduction="10000"/>
          </a:bodyPr>
          <a:lstStyle/>
          <a:p>
            <a:pPr marL="342900" indent="-342900" algn="l">
              <a:lnSpc>
                <a:spcPct val="120000"/>
              </a:lnSpc>
              <a:buClrTx/>
              <a:buSzTx/>
              <a:buFont typeface="Wingdings" panose="05000000000000000000" charset="0"/>
              <a:buChar char="u"/>
            </a:pPr>
            <a:r>
              <a:rPr kumimoji="1" lang="zh-CN" alt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内在主观因素</a:t>
            </a:r>
            <a:endParaRPr kumimoji="1" lang="zh-CN" altLang="en-US" sz="2000" b="1" spc="300">
              <a:solidFill>
                <a:srgbClr val="3498D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6369356" y="4957732"/>
            <a:ext cx="1814160" cy="708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spc="15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生理因素</a:t>
            </a: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8183008" y="4957732"/>
            <a:ext cx="1814160" cy="391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kumimoji="1" lang="zh-CN" altLang="en-US" sz="1900" spc="15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心理因素</a:t>
            </a:r>
          </a:p>
        </p:txBody>
      </p:sp>
      <p:sp>
        <p:nvSpPr>
          <p:cNvPr id="23554" name="Rectangle 2"/>
          <p:cNvSpPr>
            <a:spLocks noGrp="1" noRot="1"/>
          </p:cNvSpPr>
          <p:nvPr/>
        </p:nvSpPr>
        <p:spPr>
          <a:xfrm>
            <a:off x="4114165" y="266700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挫折是怎样产生的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62825" y="2087245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正确看待挫折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362825" y="4276090"/>
            <a:ext cx="48291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积极应对挫折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7550" y="3826510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4525" y="2873375"/>
            <a:ext cx="37858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拒绝成长路上的诱惑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6969125" y="1644015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富贵不能淫， 贫贱不能移， 威武不能屈， 此之谓大丈夫。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——— 孟子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项目三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1745" y="334645"/>
            <a:ext cx="2988310" cy="5907405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811780" y="647065"/>
            <a:ext cx="2428875" cy="525018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26255" y="953135"/>
            <a:ext cx="83121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健康</a:t>
            </a:r>
            <a:r>
              <a:rPr lang="zh-CN" alt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心理阳光心灵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ctr"/>
            <a:r>
              <a:rPr lang="zh-CN" altLang="en-US" sz="32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>
          <a:xfrm>
            <a:off x="6271895" y="1238885"/>
            <a:ext cx="3441700" cy="461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项目一</a:t>
            </a:r>
            <a:r>
              <a:rPr kumimoji="1" 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呵护一花一世界</a:t>
            </a: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>
          <a:xfrm>
            <a:off x="6271895" y="2432050"/>
            <a:ext cx="3441700" cy="511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项目二</a:t>
            </a: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阳光总在风雨后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>
          <a:xfrm>
            <a:off x="6271895" y="3675380"/>
            <a:ext cx="3749675" cy="46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项目三</a:t>
            </a:r>
            <a:r>
              <a:rPr kumimoji="1" 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拒绝成长路上的诱惑</a:t>
            </a:r>
          </a:p>
        </p:txBody>
      </p:sp>
      <p:sp>
        <p:nvSpPr>
          <p:cNvPr id="4" name="稻壳儿_答辩小姐姐作品_2"/>
          <p:cNvSpPr/>
          <p:nvPr/>
        </p:nvSpPr>
        <p:spPr>
          <a:xfrm>
            <a:off x="1903730" y="334645"/>
            <a:ext cx="1758315" cy="1724025"/>
          </a:xfrm>
          <a:prstGeom prst="donut">
            <a:avLst>
              <a:gd name="adj" fmla="val 3559"/>
            </a:avLst>
          </a:prstGeom>
          <a:solidFill>
            <a:schemeClr val="accent4">
              <a:lumMod val="50000"/>
            </a:schemeClr>
          </a:solidFill>
          <a:effectLst>
            <a:outerShdw blurRad="50800" dist="50800" dir="5400000" algn="ctr" rotWithShape="0">
              <a:srgbClr val="6E5444">
                <a:alpha val="10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solidFill>
                <a:schemeClr val="accent4"/>
              </a:solidFill>
              <a:effectLst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55165" y="843280"/>
            <a:ext cx="1706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>
                <a:solidFill>
                  <a:schemeClr val="accent4">
                    <a:lumMod val="75000"/>
                  </a:schemeClr>
                </a:solidFill>
                <a:effectLst/>
              </a:rPr>
              <a:t>模块五</a:t>
            </a:r>
            <a:endParaRPr lang="en-US" altLang="zh-CN" sz="4000" b="1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1"/>
          <p:cNvSpPr txBox="1">
            <a:spLocks noChangeArrowheads="1"/>
          </p:cNvSpPr>
          <p:nvPr/>
        </p:nvSpPr>
        <p:spPr>
          <a:xfrm>
            <a:off x="6271895" y="4872990"/>
            <a:ext cx="3694430" cy="46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项目四</a:t>
            </a: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心理咨询</a:t>
            </a: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呵护你我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项目三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223760" y="3255010"/>
            <a:ext cx="496760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沾染不良诱惑的心理分析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964170" y="42760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endParaRPr kumimoji="1" lang="zh-CN" altLang="en-US" sz="3200" dirty="0">
              <a:solidFill>
                <a:schemeClr val="accent4">
                  <a:lumMod val="75000"/>
                </a:schemeClr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223760" y="1790700"/>
            <a:ext cx="50546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潜藏在我们身边的不良诱惑</a:t>
            </a:r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>
          <a:xfrm>
            <a:off x="7223125" y="4926965"/>
            <a:ext cx="505523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不良诱惑会带来哪些危害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65150" y="1132205"/>
            <a:ext cx="11191240" cy="57397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F3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328420" y="1357630"/>
            <a:ext cx="9792970" cy="51308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A18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2101215" y="1716405"/>
            <a:ext cx="8523605" cy="45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blipFill rotWithShape="1">
            <a:blip r:embed="rId3"/>
            <a:tile tx="0" ty="0" sx="100000" sy="10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2101215" y="1716405"/>
            <a:ext cx="8523605" cy="45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57493D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56305" y="347345"/>
            <a:ext cx="47269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E2B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潜藏在我们身边的不良诱惑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5132705" y="3315335"/>
            <a:ext cx="608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02</a:t>
            </a:r>
            <a:r>
              <a:rPr lang="zh-CN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、酗酒</a:t>
            </a:r>
          </a:p>
        </p:txBody>
      </p:sp>
      <p:sp>
        <p:nvSpPr>
          <p:cNvPr id="22" name="文本框 3"/>
          <p:cNvSpPr txBox="1"/>
          <p:nvPr/>
        </p:nvSpPr>
        <p:spPr>
          <a:xfrm>
            <a:off x="5132705" y="3883025"/>
            <a:ext cx="5215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03</a:t>
            </a:r>
            <a:r>
              <a:rPr lang="zh-CN" altLang="en-US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、</a:t>
            </a: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沉迷网络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5132705" y="4450715"/>
            <a:ext cx="7287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04、偷窃</a:t>
            </a:r>
          </a:p>
        </p:txBody>
      </p:sp>
      <p:sp>
        <p:nvSpPr>
          <p:cNvPr id="9" name="矩形 8"/>
          <p:cNvSpPr/>
          <p:nvPr/>
        </p:nvSpPr>
        <p:spPr>
          <a:xfrm>
            <a:off x="3367405" y="327660"/>
            <a:ext cx="88900" cy="685165"/>
          </a:xfrm>
          <a:prstGeom prst="rect">
            <a:avLst/>
          </a:prstGeom>
          <a:solidFill>
            <a:srgbClr val="A18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15325" y="327660"/>
            <a:ext cx="88900" cy="68516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415" name="文本框 230"/>
          <p:cNvSpPr txBox="1"/>
          <p:nvPr/>
        </p:nvSpPr>
        <p:spPr>
          <a:xfrm>
            <a:off x="5227955" y="2820670"/>
            <a:ext cx="4730115" cy="390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upright="1"/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Times New Roman" panose="02020603050405020304"/>
              </a:rPr>
              <a:t>01、</a:t>
            </a:r>
            <a:r>
              <a:rPr lang="zh-CN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Times New Roman" panose="02020603050405020304"/>
              </a:rPr>
              <a:t>吸烟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4815205" y="4969510"/>
            <a:ext cx="7287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05、黄赌毒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4465" y="409575"/>
            <a:ext cx="4241800" cy="644779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6721475" y="417195"/>
            <a:ext cx="4846320" cy="586549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15" y="-23495"/>
            <a:ext cx="2988310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27675" y="643890"/>
            <a:ext cx="83121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沾染不良诱惑的心理分析</a:t>
            </a:r>
            <a:r>
              <a:rPr lang="zh-CN" altLang="en-US" sz="40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743825" y="643890"/>
            <a:ext cx="3470275" cy="3188970"/>
            <a:chOff x="12482" y="1894"/>
            <a:chExt cx="5465" cy="5022"/>
          </a:xfrm>
        </p:grpSpPr>
        <p:grpSp>
          <p:nvGrpSpPr>
            <p:cNvPr id="3" name="组合 2"/>
            <p:cNvGrpSpPr/>
            <p:nvPr/>
          </p:nvGrpSpPr>
          <p:grpSpPr>
            <a:xfrm>
              <a:off x="12527" y="5645"/>
              <a:ext cx="5420" cy="1271"/>
              <a:chOff x="12326" y="1479"/>
              <a:chExt cx="5420" cy="1271"/>
            </a:xfrm>
          </p:grpSpPr>
          <p:sp>
            <p:nvSpPr>
              <p:cNvPr id="12" name="1"/>
              <p:cNvSpPr txBox="1">
                <a:spLocks noChangeArrowheads="1"/>
              </p:cNvSpPr>
              <p:nvPr/>
            </p:nvSpPr>
            <p:spPr>
              <a:xfrm>
                <a:off x="12326" y="1479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追求刺激， 满足娱乐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2595" y="2750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/>
            <p:cNvGrpSpPr/>
            <p:nvPr/>
          </p:nvGrpSpPr>
          <p:grpSpPr>
            <a:xfrm>
              <a:off x="12516" y="3690"/>
              <a:ext cx="5420" cy="1365"/>
              <a:chOff x="12282" y="1694"/>
              <a:chExt cx="5420" cy="1365"/>
            </a:xfrm>
          </p:grpSpPr>
          <p:sp>
            <p:nvSpPr>
              <p:cNvPr id="1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期望得到接纳与关爱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12482" y="1894"/>
              <a:ext cx="5420" cy="1365"/>
              <a:chOff x="12282" y="1694"/>
              <a:chExt cx="5420" cy="1365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反抗心理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480060" y="754380"/>
            <a:ext cx="3480435" cy="3183890"/>
            <a:chOff x="12455" y="1894"/>
            <a:chExt cx="5481" cy="5014"/>
          </a:xfrm>
        </p:grpSpPr>
        <p:grpSp>
          <p:nvGrpSpPr>
            <p:cNvPr id="29" name="组合 28"/>
            <p:cNvGrpSpPr/>
            <p:nvPr/>
          </p:nvGrpSpPr>
          <p:grpSpPr>
            <a:xfrm>
              <a:off x="12455" y="5486"/>
              <a:ext cx="5420" cy="1422"/>
              <a:chOff x="12254" y="1320"/>
              <a:chExt cx="5420" cy="1422"/>
            </a:xfrm>
          </p:grpSpPr>
          <p:sp>
            <p:nvSpPr>
              <p:cNvPr id="30" name="1"/>
              <p:cNvSpPr txBox="1">
                <a:spLocks noChangeArrowheads="1"/>
              </p:cNvSpPr>
              <p:nvPr/>
            </p:nvSpPr>
            <p:spPr>
              <a:xfrm>
                <a:off x="12254" y="1320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驱除烦恼， 回避现实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12561" y="2742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12516" y="3690"/>
              <a:ext cx="5420" cy="1365"/>
              <a:chOff x="12282" y="1694"/>
              <a:chExt cx="5420" cy="1365"/>
            </a:xfrm>
          </p:grpSpPr>
          <p:sp>
            <p:nvSpPr>
              <p:cNvPr id="33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成人意识增强</a:t>
                </a: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/>
            <p:cNvGrpSpPr/>
            <p:nvPr/>
          </p:nvGrpSpPr>
          <p:grpSpPr>
            <a:xfrm>
              <a:off x="12482" y="1894"/>
              <a:ext cx="5420" cy="1365"/>
              <a:chOff x="12282" y="1694"/>
              <a:chExt cx="5420" cy="1365"/>
            </a:xfrm>
          </p:grpSpPr>
          <p:sp>
            <p:nvSpPr>
              <p:cNvPr id="36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归属的需要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1"/>
          <p:cNvSpPr txBox="1">
            <a:spLocks noChangeArrowheads="1"/>
          </p:cNvSpPr>
          <p:nvPr/>
        </p:nvSpPr>
        <p:spPr>
          <a:xfrm>
            <a:off x="564515" y="4211955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认识的偏差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45135" y="4841240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"/>
          <p:cNvSpPr txBox="1">
            <a:spLocks noChangeArrowheads="1"/>
          </p:cNvSpPr>
          <p:nvPr/>
        </p:nvSpPr>
        <p:spPr>
          <a:xfrm>
            <a:off x="7795895" y="4211955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法治道德观念薄弱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926070" y="4930140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2952115" y="904875"/>
            <a:ext cx="63423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不良诱惑会带来哪些危害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637915" y="2224405"/>
            <a:ext cx="4765098" cy="3011805"/>
            <a:chOff x="12482" y="1894"/>
            <a:chExt cx="5524" cy="4743"/>
          </a:xfrm>
        </p:grpSpPr>
        <p:grpSp>
          <p:nvGrpSpPr>
            <p:cNvPr id="4" name="组合 3"/>
            <p:cNvGrpSpPr/>
            <p:nvPr/>
          </p:nvGrpSpPr>
          <p:grpSpPr>
            <a:xfrm>
              <a:off x="12585" y="5228"/>
              <a:ext cx="5421" cy="1409"/>
              <a:chOff x="12384" y="1062"/>
              <a:chExt cx="5421" cy="1409"/>
            </a:xfrm>
          </p:grpSpPr>
          <p:sp>
            <p:nvSpPr>
              <p:cNvPr id="5" name="1"/>
              <p:cNvSpPr txBox="1">
                <a:spLocks noChangeArrowheads="1"/>
              </p:cNvSpPr>
              <p:nvPr/>
            </p:nvSpPr>
            <p:spPr>
              <a:xfrm>
                <a:off x="12385" y="1062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使人无心学习，阻碍个人发展；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 flipV="1">
                <a:off x="12384" y="2460"/>
                <a:ext cx="5037" cy="11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12516" y="3492"/>
              <a:ext cx="5420" cy="1278"/>
              <a:chOff x="12282" y="1496"/>
              <a:chExt cx="5420" cy="1278"/>
            </a:xfrm>
          </p:grpSpPr>
          <p:sp>
            <p:nvSpPr>
              <p:cNvPr id="15" name="1"/>
              <p:cNvSpPr txBox="1">
                <a:spLocks noChangeArrowheads="1"/>
              </p:cNvSpPr>
              <p:nvPr/>
            </p:nvSpPr>
            <p:spPr>
              <a:xfrm>
                <a:off x="12282" y="1496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毒害心灵，产生不良心理品质；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2417" y="2756"/>
                <a:ext cx="4896" cy="18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12482" y="1894"/>
              <a:ext cx="5420" cy="1093"/>
              <a:chOff x="12282" y="1694"/>
              <a:chExt cx="5420" cy="1093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伤害身体健康；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V="1">
                <a:off x="12386" y="2775"/>
                <a:ext cx="4911" cy="12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1"/>
          <p:cNvSpPr txBox="1">
            <a:spLocks noChangeArrowheads="1"/>
          </p:cNvSpPr>
          <p:nvPr/>
        </p:nvSpPr>
        <p:spPr>
          <a:xfrm>
            <a:off x="3667125" y="5501640"/>
            <a:ext cx="534797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极易发生违法犯罪行为，损害他人和社会；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726815" y="6392545"/>
            <a:ext cx="4862830" cy="381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项目三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62825" y="1635125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明确人生目标， 是抵制诱惑的最佳武器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362825" y="3899535"/>
            <a:ext cx="48291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加强自身修养， 是远离诱惑的法宝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1023620" y="904875"/>
            <a:ext cx="867791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加强自身修养， 是远离诱惑的法宝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71081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637915" y="2559685"/>
            <a:ext cx="4704715" cy="3385185"/>
            <a:chOff x="12482" y="1894"/>
            <a:chExt cx="5454" cy="5331"/>
          </a:xfrm>
        </p:grpSpPr>
        <p:grpSp>
          <p:nvGrpSpPr>
            <p:cNvPr id="4" name="组合 3"/>
            <p:cNvGrpSpPr/>
            <p:nvPr/>
          </p:nvGrpSpPr>
          <p:grpSpPr>
            <a:xfrm>
              <a:off x="12483" y="5860"/>
              <a:ext cx="5420" cy="1365"/>
              <a:chOff x="12282" y="1694"/>
              <a:chExt cx="5420" cy="1365"/>
            </a:xfrm>
          </p:grpSpPr>
          <p:sp>
            <p:nvSpPr>
              <p:cNvPr id="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提高自制力；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12516" y="3690"/>
              <a:ext cx="5420" cy="1365"/>
              <a:chOff x="12282" y="1694"/>
              <a:chExt cx="5420" cy="1365"/>
            </a:xfrm>
          </p:grpSpPr>
          <p:sp>
            <p:nvSpPr>
              <p:cNvPr id="1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学会拒绝；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2465" y="3041"/>
                <a:ext cx="4896" cy="18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12482" y="1894"/>
              <a:ext cx="5420" cy="1389"/>
              <a:chOff x="12282" y="1694"/>
              <a:chExt cx="5420" cy="1389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避开诱因；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V="1">
                <a:off x="12451" y="3071"/>
                <a:ext cx="4911" cy="12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7550" y="3826510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4525" y="2873375"/>
            <a:ext cx="37858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幸福之花</a:t>
            </a:r>
          </a:p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别样红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6969760" y="1811655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1400" kern="1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</a:t>
            </a: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任何人都是自己幸福的工匠。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——梭罗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项目四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项目四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1988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629525" y="2072005"/>
            <a:ext cx="39160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幸福是什么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964170" y="42760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endParaRPr kumimoji="1" lang="zh-CN" altLang="en-US" sz="3200" dirty="0">
              <a:solidFill>
                <a:schemeClr val="accent4">
                  <a:lumMod val="75000"/>
                </a:schemeClr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629525" y="3488055"/>
            <a:ext cx="39160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幸福的影响因素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39940" y="1075690"/>
            <a:ext cx="4004310" cy="569595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15" y="-23495"/>
            <a:ext cx="2988310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76250" y="1075690"/>
            <a:ext cx="4032250" cy="525018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37835" y="1407795"/>
            <a:ext cx="8312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幸福是什么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539355" y="4003040"/>
            <a:ext cx="3441700" cy="2169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b="1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感性主义幸福观：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幸福在于欲望的满足与快乐， 避免感官的痛苦， 这些满足与快乐的本性就是道德的。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476250" y="2971165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endParaRPr kumimoji="1" lang="zh-CN" altLang="en-US" sz="20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3" name="1"/>
          <p:cNvSpPr txBox="1">
            <a:spLocks noChangeArrowheads="1"/>
          </p:cNvSpPr>
          <p:nvPr/>
        </p:nvSpPr>
        <p:spPr>
          <a:xfrm>
            <a:off x="476885" y="2842895"/>
            <a:ext cx="3568700" cy="1621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b="1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道家幸福观：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幸福的生活就是合道顺道的生活， 身与心的和谐统一。</a:t>
            </a: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>
          <a:xfrm>
            <a:off x="476885" y="4551045"/>
            <a:ext cx="3441700" cy="1621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b="1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佛家幸福观：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一切众生的幸福就是我的幸福。</a:t>
            </a: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>
          <a:xfrm>
            <a:off x="7693660" y="1209040"/>
            <a:ext cx="3441700" cy="3060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b="1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理性主义幸福观：</a:t>
            </a:r>
            <a:endParaRPr kumimoji="1" lang="zh-CN" altLang="en-US" sz="2800" b="1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培根</a:t>
            </a: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:善来自真理， 善使人幸福。 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康德：幸福来自道德。 而道德必须有理性的引导， 幸福是精神上的理性沉思。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endParaRPr kumimoji="1" lang="zh-CN" altLang="en-US" sz="20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>
          <a:xfrm>
            <a:off x="476250" y="1134745"/>
            <a:ext cx="3441700" cy="1621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b="1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儒家幸福观：</a:t>
            </a:r>
            <a:endParaRPr kumimoji="1" lang="zh-CN" altLang="en-US" sz="2800" b="1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积极进取、 奋发有为的人生是幸福的人生。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76885" y="250825"/>
            <a:ext cx="2468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中国幸福观</a:t>
            </a:r>
          </a:p>
        </p:txBody>
      </p:sp>
      <p:sp>
        <p:nvSpPr>
          <p:cNvPr id="23" name="矩形 22"/>
          <p:cNvSpPr/>
          <p:nvPr/>
        </p:nvSpPr>
        <p:spPr>
          <a:xfrm>
            <a:off x="7755255" y="250825"/>
            <a:ext cx="2468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西方幸福观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86760" y="3886835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21175" y="2546350"/>
            <a:ext cx="378587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  <a:sym typeface="+mn-ea"/>
              </a:rPr>
              <a:t>呵护一花</a:t>
            </a:r>
          </a:p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  <a:sym typeface="+mn-ea"/>
              </a:rPr>
              <a:t>一世界</a:t>
            </a:r>
            <a:endParaRPr lang="zh-CN" altLang="en-US" sz="4400">
              <a:solidFill>
                <a:srgbClr val="F8E2B7"/>
              </a:solidFill>
            </a:endParaRPr>
          </a:p>
          <a:p>
            <a:pPr indent="0" algn="dist">
              <a:buNone/>
            </a:pPr>
            <a:endParaRPr lang="zh-CN" altLang="en-US" sz="4400">
              <a:solidFill>
                <a:srgbClr val="F8E2B7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6210" y="867410"/>
            <a:ext cx="4241800" cy="586549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6736080" y="867410"/>
            <a:ext cx="4846320" cy="586549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15" y="-23495"/>
            <a:ext cx="2988310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27675" y="643890"/>
            <a:ext cx="83121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幸福的影响因素 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926070" y="1202690"/>
            <a:ext cx="3463290" cy="2007235"/>
            <a:chOff x="12482" y="1894"/>
            <a:chExt cx="5454" cy="3161"/>
          </a:xfrm>
        </p:grpSpPr>
        <p:grpSp>
          <p:nvGrpSpPr>
            <p:cNvPr id="4" name="组合 3"/>
            <p:cNvGrpSpPr/>
            <p:nvPr/>
          </p:nvGrpSpPr>
          <p:grpSpPr>
            <a:xfrm>
              <a:off x="12516" y="3690"/>
              <a:ext cx="5420" cy="1365"/>
              <a:chOff x="12282" y="1694"/>
              <a:chExt cx="5420" cy="1365"/>
            </a:xfrm>
          </p:grpSpPr>
          <p:sp>
            <p:nvSpPr>
              <p:cNvPr id="1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5.应对方式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12482" y="1894"/>
              <a:ext cx="5420" cy="1365"/>
              <a:chOff x="12282" y="1694"/>
              <a:chExt cx="5420" cy="1365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4.自我效能感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535940" y="1202690"/>
            <a:ext cx="3463290" cy="3385185"/>
            <a:chOff x="12482" y="1894"/>
            <a:chExt cx="5454" cy="5331"/>
          </a:xfrm>
        </p:grpSpPr>
        <p:grpSp>
          <p:nvGrpSpPr>
            <p:cNvPr id="29" name="组合 28"/>
            <p:cNvGrpSpPr/>
            <p:nvPr/>
          </p:nvGrpSpPr>
          <p:grpSpPr>
            <a:xfrm>
              <a:off x="12483" y="5860"/>
              <a:ext cx="5420" cy="1365"/>
              <a:chOff x="12282" y="1694"/>
              <a:chExt cx="5420" cy="1365"/>
            </a:xfrm>
          </p:grpSpPr>
          <p:sp>
            <p:nvSpPr>
              <p:cNvPr id="30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3.人格特质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12516" y="3690"/>
              <a:ext cx="5420" cy="1365"/>
              <a:chOff x="12282" y="1694"/>
              <a:chExt cx="5420" cy="1365"/>
            </a:xfrm>
          </p:grpSpPr>
          <p:sp>
            <p:nvSpPr>
              <p:cNvPr id="33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2.社会支持</a:t>
                </a: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/>
            <p:cNvGrpSpPr/>
            <p:nvPr/>
          </p:nvGrpSpPr>
          <p:grpSpPr>
            <a:xfrm>
              <a:off x="12482" y="1894"/>
              <a:ext cx="5420" cy="1365"/>
              <a:chOff x="12282" y="1694"/>
              <a:chExt cx="5420" cy="1365"/>
            </a:xfrm>
          </p:grpSpPr>
          <p:sp>
            <p:nvSpPr>
              <p:cNvPr id="36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1.经济收入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项目四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62825" y="2259965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怎样能拥有幸福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08070" y="86804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kumimoji="1" lang="zh-CN" alt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怎样能拥有幸福</a:t>
            </a: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>
          <a:xfrm>
            <a:off x="3328670" y="3937635"/>
            <a:ext cx="5262245" cy="49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3.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为理想而努力奋斗；</a:t>
            </a: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>
          <a:xfrm>
            <a:off x="3328670" y="3209290"/>
            <a:ext cx="5262245" cy="49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2.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规划人生，自己的命运自己把握；</a:t>
            </a: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>
          <a:xfrm>
            <a:off x="3328670" y="2480945"/>
            <a:ext cx="5262245" cy="49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1.良好的人际关系， 有力的社会支持；</a:t>
            </a:r>
          </a:p>
        </p:txBody>
      </p:sp>
      <p:sp>
        <p:nvSpPr>
          <p:cNvPr id="25" name="1"/>
          <p:cNvSpPr txBox="1">
            <a:spLocks noChangeArrowheads="1"/>
          </p:cNvSpPr>
          <p:nvPr/>
        </p:nvSpPr>
        <p:spPr>
          <a:xfrm>
            <a:off x="3328670" y="4665980"/>
            <a:ext cx="5599430" cy="49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4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、培养乐观的个性；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>
          <a:xfrm>
            <a:off x="3328670" y="5394325"/>
            <a:ext cx="6336287" cy="401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5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、培养感恩、宽容等</a:t>
            </a: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积极情感；</a:t>
            </a: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>
          <a:xfrm>
            <a:off x="3328670" y="6032500"/>
            <a:ext cx="6336287" cy="401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6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、积极应对困难和挑战；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082746" cy="6857999"/>
          </a:xfrm>
          <a:prstGeom prst="rect">
            <a:avLst/>
          </a:prstGeom>
          <a:solidFill>
            <a:srgbClr val="6E544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746" y="1"/>
            <a:ext cx="59086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6786880" y="1963420"/>
            <a:ext cx="4996815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有时我想， 要是人们把活着的每一天都看作是生命的最后一天该有多好啊！ 这就更能显出生命的价值。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endParaRPr lang="en-US" altLang="zh-CN" sz="2000" b="1" kern="100">
              <a:solidFill>
                <a:srgbClr val="FBF7F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———海伦·凯勒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340" cy="802640"/>
            <a:chOff x="563" y="435"/>
            <a:chExt cx="3284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项目一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340" cy="802640"/>
            <a:chOff x="563" y="435"/>
            <a:chExt cx="3284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项目一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867015" y="2087245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生命的本质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867015" y="328041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生命的特点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334250" y="4574540"/>
            <a:ext cx="355346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当代高职学生应</a:t>
            </a:r>
            <a:r>
              <a:rPr kumimoji="1" lang="en-US" altLang="zh-CN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该树立的生命观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生命的本质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42670" y="238950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35965" y="2252345"/>
            <a:ext cx="1072007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altLang="zh-CN" sz="2400" b="0">
                <a:solidFill>
                  <a:srgbClr val="231F20"/>
                </a:solidFill>
                <a:latin typeface="Calibri" panose="020F0502020204030204" charset="0"/>
                <a:ea typeface="宋体" panose="02010600030101010101" pitchFamily="2" charset="-122"/>
              </a:rPr>
              <a:t>        </a:t>
            </a:r>
            <a:r>
              <a:rPr lang="zh-CN" altLang="en-US" sz="2400" b="0">
                <a:solidFill>
                  <a:srgbClr val="231F20"/>
                </a:solidFill>
                <a:latin typeface="Calibri" panose="020F0502020204030204" charset="0"/>
                <a:ea typeface="宋体" panose="02010600030101010101" pitchFamily="2" charset="-122"/>
              </a:rPr>
              <a:t>生命是本能、 情感与智慧的完美结合， 是自然生命、 社会生命、 精神生命三个层次整体性的构建。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217371" y="4116705"/>
            <a:ext cx="7056426" cy="1647190"/>
            <a:chOff x="11866" y="2192"/>
            <a:chExt cx="6036" cy="2594"/>
          </a:xfrm>
        </p:grpSpPr>
        <p:sp>
          <p:nvSpPr>
            <p:cNvPr id="15" name="1"/>
            <p:cNvSpPr txBox="1">
              <a:spLocks noChangeArrowheads="1"/>
            </p:cNvSpPr>
            <p:nvPr/>
          </p:nvSpPr>
          <p:spPr>
            <a:xfrm>
              <a:off x="11866" y="3795"/>
              <a:ext cx="6031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endPara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sp>
          <p:nvSpPr>
            <p:cNvPr id="22" name="1"/>
            <p:cNvSpPr txBox="1">
              <a:spLocks noChangeArrowheads="1"/>
            </p:cNvSpPr>
            <p:nvPr/>
          </p:nvSpPr>
          <p:spPr>
            <a:xfrm>
              <a:off x="12482" y="2192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endPara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</p:grpSp>
      <p:pic>
        <p:nvPicPr>
          <p:cNvPr id="17" name="图片 16"/>
          <p:cNvPicPr/>
          <p:nvPr/>
        </p:nvPicPr>
        <p:blipFill>
          <a:blip r:embed="rId3"/>
          <a:stretch>
            <a:fillRect/>
          </a:stretch>
        </p:blipFill>
        <p:spPr>
          <a:xfrm>
            <a:off x="3556000" y="2906077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" name="图片 133"/>
          <p:cNvPicPr/>
          <p:nvPr/>
        </p:nvPicPr>
        <p:blipFill>
          <a:blip r:embed="rId3"/>
          <a:stretch>
            <a:fillRect/>
          </a:stretch>
        </p:blipFill>
        <p:spPr>
          <a:xfrm>
            <a:off x="3261995" y="4924107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" name="图片 134"/>
          <p:cNvPicPr/>
          <p:nvPr/>
        </p:nvPicPr>
        <p:blipFill>
          <a:blip r:embed="rId3"/>
          <a:stretch>
            <a:fillRect/>
          </a:stretch>
        </p:blipFill>
        <p:spPr>
          <a:xfrm>
            <a:off x="3261995" y="4952682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" name="图片 135"/>
          <p:cNvPicPr/>
          <p:nvPr/>
        </p:nvPicPr>
        <p:blipFill>
          <a:blip r:embed="rId3"/>
          <a:stretch>
            <a:fillRect/>
          </a:stretch>
        </p:blipFill>
        <p:spPr>
          <a:xfrm>
            <a:off x="3261995" y="4981257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7" name="图片 136"/>
          <p:cNvPicPr/>
          <p:nvPr/>
        </p:nvPicPr>
        <p:blipFill>
          <a:blip r:embed="rId3"/>
          <a:stretch>
            <a:fillRect/>
          </a:stretch>
        </p:blipFill>
        <p:spPr>
          <a:xfrm>
            <a:off x="3261995" y="5009832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" name="文本框 137"/>
          <p:cNvSpPr txBox="1"/>
          <p:nvPr/>
        </p:nvSpPr>
        <p:spPr>
          <a:xfrm>
            <a:off x="2950210" y="4396105"/>
            <a:ext cx="62655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di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kumimoji="1" lang="zh-CN" altLang="en-US" sz="2000" b="1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社会生命：</a:t>
            </a:r>
            <a:r>
              <a:rPr kumimoji="1" lang="zh-CN" altLang="en-US" sz="2000" b="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生命观的重要内容， 包括生活角色、权利义务、社会关系等， 属于社会学意义的层次。</a:t>
            </a:r>
            <a:endParaRPr kumimoji="1" lang="zh-CN" altLang="en-US" sz="20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graphicFrame>
        <p:nvGraphicFramePr>
          <p:cNvPr id="28" name="表格 27"/>
          <p:cNvGraphicFramePr/>
          <p:nvPr/>
        </p:nvGraphicFramePr>
        <p:xfrm>
          <a:off x="3556000" y="2906077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" name="图片 28"/>
          <p:cNvPicPr/>
          <p:nvPr/>
        </p:nvPicPr>
        <p:blipFill>
          <a:blip r:embed="rId3"/>
          <a:stretch>
            <a:fillRect/>
          </a:stretch>
        </p:blipFill>
        <p:spPr>
          <a:xfrm>
            <a:off x="3556000" y="2906077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9" name="文本框 148"/>
          <p:cNvSpPr txBox="1"/>
          <p:nvPr/>
        </p:nvSpPr>
        <p:spPr>
          <a:xfrm>
            <a:off x="2950210" y="5413375"/>
            <a:ext cx="62661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kumimoji="1" lang="zh-CN" altLang="en-US" sz="2000" b="1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精神生命:</a:t>
            </a:r>
            <a:r>
              <a:rPr kumimoji="1" lang="zh-CN" altLang="en-US" sz="2000" b="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是在动物本能生命基础上产生的高级生命形式， 是一个人最为高贵的品质。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50210" y="3646805"/>
            <a:ext cx="64382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charset="0"/>
              <a:buChar char="u"/>
            </a:pPr>
            <a:r>
              <a:rPr kumimoji="1" lang="zh-CN" altLang="en-US" sz="2000" b="1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自然生命：</a:t>
            </a:r>
            <a:r>
              <a:rPr kumimoji="1" lang="zh-CN" altLang="en-US" sz="2000" b="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一切物质财富和精神财富的基础和载体</a:t>
            </a:r>
            <a:r>
              <a:rPr kumimoji="1" lang="en-US" altLang="zh-CN" sz="2000" b="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;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生命的特点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598035" y="2722245"/>
            <a:ext cx="4704715" cy="3147695"/>
            <a:chOff x="12482" y="1894"/>
            <a:chExt cx="5454" cy="4957"/>
          </a:xfrm>
        </p:grpSpPr>
        <p:sp>
          <p:nvSpPr>
            <p:cNvPr id="5" name="1"/>
            <p:cNvSpPr txBox="1">
              <a:spLocks noChangeArrowheads="1"/>
            </p:cNvSpPr>
            <p:nvPr/>
          </p:nvSpPr>
          <p:spPr>
            <a:xfrm>
              <a:off x="12483" y="586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生命的不可互换性；</a:t>
              </a:r>
            </a:p>
          </p:txBody>
        </p:sp>
        <p:sp>
          <p:nvSpPr>
            <p:cNvPr id="15" name="1"/>
            <p:cNvSpPr txBox="1">
              <a:spLocks noChangeArrowheads="1"/>
            </p:cNvSpPr>
            <p:nvPr/>
          </p:nvSpPr>
          <p:spPr>
            <a:xfrm>
              <a:off x="12516" y="369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生命的不可再生性；</a:t>
              </a:r>
            </a:p>
          </p:txBody>
        </p:sp>
        <p:sp>
          <p:nvSpPr>
            <p:cNvPr id="22" name="1"/>
            <p:cNvSpPr txBox="1">
              <a:spLocks noChangeArrowheads="1"/>
            </p:cNvSpPr>
            <p:nvPr/>
          </p:nvSpPr>
          <p:spPr>
            <a:xfrm>
              <a:off x="12482" y="1894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生命的不可逆性；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当代高职学生应该树立的生命观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886960" y="2849245"/>
            <a:ext cx="4704715" cy="3147695"/>
            <a:chOff x="12482" y="1894"/>
            <a:chExt cx="5454" cy="4957"/>
          </a:xfrm>
        </p:grpSpPr>
        <p:sp>
          <p:nvSpPr>
            <p:cNvPr id="5" name="1"/>
            <p:cNvSpPr txBox="1">
              <a:spLocks noChangeArrowheads="1"/>
            </p:cNvSpPr>
            <p:nvPr/>
          </p:nvSpPr>
          <p:spPr>
            <a:xfrm>
              <a:off x="12483" y="586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精神生命观；</a:t>
              </a:r>
            </a:p>
          </p:txBody>
        </p:sp>
        <p:sp>
          <p:nvSpPr>
            <p:cNvPr id="15" name="1"/>
            <p:cNvSpPr txBox="1">
              <a:spLocks noChangeArrowheads="1"/>
            </p:cNvSpPr>
            <p:nvPr/>
          </p:nvSpPr>
          <p:spPr>
            <a:xfrm>
              <a:off x="12516" y="369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社会生命观；</a:t>
              </a:r>
            </a:p>
          </p:txBody>
        </p:sp>
        <p:sp>
          <p:nvSpPr>
            <p:cNvPr id="22" name="1"/>
            <p:cNvSpPr txBox="1">
              <a:spLocks noChangeArrowheads="1"/>
            </p:cNvSpPr>
            <p:nvPr/>
          </p:nvSpPr>
          <p:spPr>
            <a:xfrm>
              <a:off x="12482" y="1894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自然生命观；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340" cy="802640"/>
            <a:chOff x="563" y="435"/>
            <a:chExt cx="3284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项目一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964170" y="2087245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珍爱生命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964170" y="42760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涵养生命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377"/>
  <p:tag name="KSO_WM_SLIDE_ID" val="diagram20201377_1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4"/>
  <p:tag name="KSO_WM_SLIDE_INDEX" val="1"/>
  <p:tag name="KSO_WM_SLIDE_SIZE" val="658.908*271.9"/>
  <p:tag name="KSO_WM_SLIDE_POSITION" val="150.546*192.309"/>
  <p:tag name="KSO_WM_DIAGRAM_GROUP_CODE" val="l1-1"/>
  <p:tag name="KSO_WM_SLIDE_DIAGTYPE" val="l"/>
  <p:tag name="KSO_WM_TAG_VERSION" val="1.0"/>
  <p:tag name="KSO_WM_SLIDE_LAYOUT" val="a_b_l"/>
  <p:tag name="KSO_WM_SLIDE_LAYOUT_CNT" val="1_1_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01377_1*l_i*1_1"/>
  <p:tag name="KSO_WM_TEMPLATE_CATEGORY" val="diagram"/>
  <p:tag name="KSO_WM_TEMPLATE_INDEX" val="20201377"/>
  <p:tag name="KSO_WM_UNIT_LAYERLEVEL" val="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01377_1*l_i*1_2"/>
  <p:tag name="KSO_WM_TEMPLATE_CATEGORY" val="diagram"/>
  <p:tag name="KSO_WM_TEMPLATE_INDEX" val="20201377"/>
  <p:tag name="KSO_WM_UNIT_LAYERLEVEL" val="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01377_1*l_h_i*1_1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01377_1*l_h_a*1_1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紧急不重要"/>
  <p:tag name="KSO_WM_UNIT_TEXT_FILL_FORE_SCHEMECOLOR_INDEX" val="6"/>
  <p:tag name="KSO_WM_UNIT_TEXT_FILL_TYPE" val="1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1377_1*l_h_f*1_1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一&#10;事务名称二&#10;事务名称三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2"/>
  <p:tag name="KSO_WM_UNIT_ID" val="diagram20201377_1*l_h_f*1_1_2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四&#10;事务名称五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01377_1*l_h_i*1_4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01377_1*l_h_a*1_4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不紧急但重要"/>
  <p:tag name="KSO_WM_UNIT_TEXT_FILL_FORE_SCHEMECOLOR_INDEX" val="6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01377_1*l_h_f*1_4_1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一&#10;事务名称二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2"/>
  <p:tag name="KSO_WM_UNIT_ID" val="diagram20201377_1*l_h_f*1_4_2"/>
  <p:tag name="KSO_WM_TEMPLATE_CATEGORY" val="diagram"/>
  <p:tag name="KSO_WM_TEMPLATE_INDEX" val="20201377"/>
  <p:tag name="KSO_WM_UNIT_LAYERLEVEL" val="1_1_1"/>
  <p:tag name="KSO_WM_TAG_VERSION" val="1.0"/>
  <p:tag name="KSO_WM_BEAUTIFY_FLAG" val="#wm#"/>
  <p:tag name="KSO_WM_UNIT_PRESET_TEXT" val="事务名称三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809</Words>
  <Application>Microsoft Office PowerPoint</Application>
  <PresentationFormat>宽屏</PresentationFormat>
  <Paragraphs>172</Paragraphs>
  <Slides>33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Morganite</vt:lpstr>
      <vt:lpstr>十全十美体</vt:lpstr>
      <vt:lpstr>思源黑体 CN Normal</vt:lpstr>
      <vt:lpstr>思源黑体旧字形 ExtraLight</vt:lpstr>
      <vt:lpstr>思源黑体旧字形 Light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</cp:lastModifiedBy>
  <cp:revision>113</cp:revision>
  <dcterms:created xsi:type="dcterms:W3CDTF">2019-06-19T02:08:00Z</dcterms:created>
  <dcterms:modified xsi:type="dcterms:W3CDTF">2021-06-25T08:51:15Z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TemplateUUID">
    <vt:lpwstr>v1.0_mb_GI+psei4GMtm3RxLyFhIZg==</vt:lpwstr>
  </property>
  <property fmtid="{D5CDD505-2E9C-101B-9397-08002B2CF9AE}" pid="4" name="ICV">
    <vt:lpwstr>DB15CF72BB8942E1A578E5CB50E5A9AD</vt:lpwstr>
  </property>
  <property fmtid="{D5CDD505-2E9C-101B-9397-08002B2CF9AE}" pid="5" name="KSOSaveFontToCloudKey">
    <vt:lpwstr>257111890_cloud</vt:lpwstr>
  </property>
</Properties>
</file>