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58" r:id="rId4"/>
    <p:sldId id="263" r:id="rId5"/>
    <p:sldId id="293" r:id="rId6"/>
    <p:sldId id="295" r:id="rId7"/>
    <p:sldId id="297" r:id="rId8"/>
    <p:sldId id="296" r:id="rId9"/>
    <p:sldId id="299" r:id="rId10"/>
    <p:sldId id="300" r:id="rId11"/>
    <p:sldId id="301" r:id="rId12"/>
    <p:sldId id="264" r:id="rId13"/>
    <p:sldId id="302" r:id="rId14"/>
    <p:sldId id="315" r:id="rId15"/>
    <p:sldId id="316" r:id="rId16"/>
    <p:sldId id="317" r:id="rId17"/>
    <p:sldId id="303" r:id="rId18"/>
    <p:sldId id="304" r:id="rId19"/>
    <p:sldId id="305" r:id="rId20"/>
    <p:sldId id="318" r:id="rId21"/>
    <p:sldId id="308" r:id="rId22"/>
    <p:sldId id="328" r:id="rId23"/>
    <p:sldId id="31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3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493D"/>
    <a:srgbClr val="F8E2B7"/>
    <a:srgbClr val="FCF0D9"/>
    <a:srgbClr val="6E5444"/>
    <a:srgbClr val="A18C79"/>
    <a:srgbClr val="F3F0EE"/>
    <a:srgbClr val="796655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102"/>
      </p:cViewPr>
      <p:guideLst>
        <p:guide orient="horz" pos="2242"/>
        <p:guide pos="392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2021/6/25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12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8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68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82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9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1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66445" y="-5080"/>
            <a:ext cx="3265805" cy="68681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57860" y="-5080"/>
            <a:ext cx="326390" cy="6873240"/>
          </a:xfrm>
          <a:prstGeom prst="rect">
            <a:avLst/>
          </a:prstGeom>
          <a:solidFill>
            <a:srgbClr val="57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0775" y="170180"/>
            <a:ext cx="2787015" cy="6553200"/>
          </a:xfrm>
          <a:prstGeom prst="rect">
            <a:avLst/>
          </a:prstGeom>
          <a:solidFill>
            <a:srgbClr val="F8E2B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501775" y="1254760"/>
            <a:ext cx="2787015" cy="4510405"/>
          </a:xfrm>
          <a:prstGeom prst="rect">
            <a:avLst/>
          </a:prstGeom>
          <a:blipFill rotWithShape="1">
            <a:blip r:embed="rId2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27305"/>
            <a:ext cx="12235180" cy="619760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51905"/>
            <a:ext cx="12235180" cy="61976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6963410" y="1731645"/>
            <a:ext cx="2698750" cy="2698750"/>
          </a:xfrm>
          <a:prstGeom prst="ellipse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blipFill rotWithShape="1">
            <a:blip r:embed="rId2"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 userDrawn="1"/>
        </p:nvSpPr>
        <p:spPr>
          <a:xfrm>
            <a:off x="3473450" y="2222500"/>
            <a:ext cx="5245100" cy="2753360"/>
          </a:xfrm>
          <a:prstGeom prst="roundRect">
            <a:avLst/>
          </a:prstGeom>
          <a:solidFill>
            <a:srgbClr val="57493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3003550" y="3804285"/>
            <a:ext cx="1426210" cy="1426210"/>
          </a:xfrm>
          <a:prstGeom prst="ellipse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2021/6/25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5555" y="436880"/>
            <a:ext cx="1013460" cy="434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5400">
                <a:solidFill>
                  <a:srgbClr val="796655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心理健康教育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455" y="2035810"/>
            <a:ext cx="1221105" cy="35667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900" b="0" dirty="0">
                <a:solidFill>
                  <a:srgbClr val="796655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Morganite" charset="0"/>
              </a:rPr>
              <a:t>A company is an association or collection of individuals, whether natural persons, legal persons, or a mixture of both. Company members share a common purpose. A company is an association or collection of individuals, </a:t>
            </a:r>
          </a:p>
          <a:p>
            <a:pPr algn="l">
              <a:lnSpc>
                <a:spcPct val="150000"/>
              </a:lnSpc>
            </a:pPr>
            <a:endParaRPr lang="en-US" altLang="zh-CN" sz="900" b="0" dirty="0">
              <a:solidFill>
                <a:srgbClr val="796655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Morganite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1314450" y="5881370"/>
            <a:ext cx="1889760" cy="288925"/>
          </a:xfrm>
          <a:prstGeom prst="roundRect">
            <a:avLst>
              <a:gd name="adj" fmla="val 0"/>
            </a:avLst>
          </a:prstGeom>
          <a:solidFill>
            <a:srgbClr val="7966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思源黑体旧字形 Light" panose="020B0300000000000000" charset="-128"/>
                <a:ea typeface="思源黑体旧字形 Light" panose="020B0300000000000000" charset="-128"/>
              </a:rPr>
              <a:t>主讲老师：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179133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唯有具备强烈合作精神的人才能生存， 并创造文明。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———泰戈尔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629525" y="2072005"/>
            <a:ext cx="391604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如何履行责任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65150" y="1132205"/>
            <a:ext cx="11191240" cy="57397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F3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328420" y="1357630"/>
            <a:ext cx="9792970" cy="51308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blipFill rotWithShape="1">
            <a:blip r:embed="rId3"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101215" y="1716405"/>
            <a:ext cx="8523605" cy="4572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423" h="7200">
                <a:moveTo>
                  <a:pt x="6712" y="0"/>
                </a:moveTo>
                <a:cubicBezTo>
                  <a:pt x="10418" y="0"/>
                  <a:pt x="13423" y="3005"/>
                  <a:pt x="13423" y="6712"/>
                </a:cubicBezTo>
                <a:cubicBezTo>
                  <a:pt x="13423" y="6856"/>
                  <a:pt x="13418" y="7000"/>
                  <a:pt x="13409" y="7143"/>
                </a:cubicBezTo>
                <a:lnTo>
                  <a:pt x="13405" y="7200"/>
                </a:lnTo>
                <a:lnTo>
                  <a:pt x="18" y="7200"/>
                </a:lnTo>
                <a:lnTo>
                  <a:pt x="14" y="7143"/>
                </a:lnTo>
                <a:cubicBezTo>
                  <a:pt x="5" y="7000"/>
                  <a:pt x="0" y="6856"/>
                  <a:pt x="0" y="6712"/>
                </a:cubicBezTo>
                <a:cubicBezTo>
                  <a:pt x="0" y="3005"/>
                  <a:pt x="3005" y="0"/>
                  <a:pt x="6712" y="0"/>
                </a:cubicBezTo>
                <a:close/>
              </a:path>
            </a:pathLst>
          </a:custGeom>
          <a:solidFill>
            <a:srgbClr val="57493D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08755" y="347345"/>
            <a:ext cx="417449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E2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如何履行责任</a:t>
            </a:r>
            <a:endParaRPr kumimoji="1" lang="zh-CN" altLang="en-US" sz="28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  <a:p>
            <a:pPr indent="0" algn="dist">
              <a:buNone/>
            </a:pPr>
            <a:endParaRPr lang="zh-CN" altLang="en-US" sz="2800">
              <a:solidFill>
                <a:srgbClr val="57493D"/>
              </a:solidFill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4164965" y="3923665"/>
            <a:ext cx="608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02、履行责任对他人的好处</a:t>
            </a:r>
          </a:p>
        </p:txBody>
      </p:sp>
      <p:sp>
        <p:nvSpPr>
          <p:cNvPr id="22" name="文本框 3"/>
          <p:cNvSpPr txBox="1"/>
          <p:nvPr/>
        </p:nvSpPr>
        <p:spPr>
          <a:xfrm>
            <a:off x="4164965" y="4774565"/>
            <a:ext cx="521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03、履行责任对自己的好处</a:t>
            </a:r>
          </a:p>
        </p:txBody>
      </p:sp>
      <p:sp>
        <p:nvSpPr>
          <p:cNvPr id="9" name="矩形 8"/>
          <p:cNvSpPr/>
          <p:nvPr/>
        </p:nvSpPr>
        <p:spPr>
          <a:xfrm>
            <a:off x="3787775" y="347345"/>
            <a:ext cx="88900" cy="685165"/>
          </a:xfrm>
          <a:prstGeom prst="rect">
            <a:avLst/>
          </a:prstGeom>
          <a:solidFill>
            <a:srgbClr val="A18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15325" y="327660"/>
            <a:ext cx="88900" cy="68516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15" name="文本框 230"/>
          <p:cNvSpPr txBox="1"/>
          <p:nvPr/>
        </p:nvSpPr>
        <p:spPr>
          <a:xfrm>
            <a:off x="4278630" y="3147695"/>
            <a:ext cx="4730115" cy="385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upright="1"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400" dirty="0">
                <a:solidFill>
                  <a:srgbClr val="F8E2B7"/>
                </a:solidFill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Times New Roman" panose="02020603050405020304"/>
              </a:rPr>
              <a:t>01、角色与责任之间的关系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项目二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如何看待竞争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427609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如何看待合作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35605" y="868045"/>
            <a:ext cx="641921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正确看待竞争对手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4403090" y="431482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竞争对手是行动的监督者；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4403090" y="360362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竞争对手是进步的动力；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4403090" y="289242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竞争对手是进步的航向；</a:t>
            </a:r>
            <a:endParaRPr kumimoji="1" lang="en-US" altLang="zh-CN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>
          <a:xfrm>
            <a:off x="4403090" y="502602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竞争对手也是合作伙伴；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35605" y="868045"/>
            <a:ext cx="641921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掌握竞争的规则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5271770" y="416750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健康竞争心理；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5271770" y="340804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合理竞争；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5271770" y="264858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公平竞争；</a:t>
            </a:r>
            <a:endParaRPr kumimoji="1" lang="en-US" altLang="zh-CN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>
          <a:xfrm>
            <a:off x="5271770" y="492696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不断提高自己；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35605" y="868045"/>
            <a:ext cx="641921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如何看待合作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022985" y="2375535"/>
            <a:ext cx="10146030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8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4871720" y="5250180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正视自我；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4871720" y="399097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设身处地理解他人；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4871720" y="2731770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客观正确认识自我；</a:t>
            </a:r>
            <a:endParaRPr kumimoji="1" lang="en-US" altLang="zh-CN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4937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4525" y="2873375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我的未来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不是梦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706945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有创业领导力的人既要激情澎湃， 又要有甘于为他人服务的态度。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endParaRPr lang="en-US" altLang="zh-CN" sz="2000" b="1" kern="100">
              <a:solidFill>
                <a:srgbClr val="FBF7F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——戴夫·拉姆齐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975" cy="802640"/>
            <a:chOff x="563" y="435"/>
            <a:chExt cx="3285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226935" y="2832100"/>
            <a:ext cx="491553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创新对个人的发展的意义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964170" y="427609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276465" y="1776730"/>
            <a:ext cx="35960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创新的含义</a:t>
            </a: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>
          <a:xfrm>
            <a:off x="7248525" y="3891280"/>
            <a:ext cx="45739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创新与创业的关系</a:t>
            </a: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7248525" y="4975860"/>
            <a:ext cx="45739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什么是领导力</a:t>
            </a:r>
            <a:endParaRPr kumimoji="1" lang="zh-CN" altLang="en-US" sz="3200" dirty="0">
              <a:solidFill>
                <a:schemeClr val="accent4">
                  <a:lumMod val="75000"/>
                </a:schemeClr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1745" y="334645"/>
            <a:ext cx="2988310" cy="5907405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11780" y="647065"/>
            <a:ext cx="2428875" cy="5250180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34815" y="892175"/>
            <a:ext cx="8312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鸿鹄高飞	一举千里</a:t>
            </a:r>
            <a:r>
              <a:rPr lang="zh-CN" altLang="en-US" sz="28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>
          <a:xfrm>
            <a:off x="6332220" y="121666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项目一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我的未来我做主 </a:t>
            </a: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>
          <a:xfrm>
            <a:off x="6332220" y="2800985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项目二</a:t>
            </a: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我的未来你我共筑</a:t>
            </a: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>
          <a:xfrm>
            <a:off x="6332220" y="4385310"/>
            <a:ext cx="344170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项目三</a:t>
            </a:r>
            <a:r>
              <a:rPr kumimoji="1" 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我的未来不是梦</a:t>
            </a:r>
          </a:p>
        </p:txBody>
      </p:sp>
      <p:sp>
        <p:nvSpPr>
          <p:cNvPr id="4" name="稻壳儿_答辩小姐姐作品_2"/>
          <p:cNvSpPr/>
          <p:nvPr/>
        </p:nvSpPr>
        <p:spPr>
          <a:xfrm>
            <a:off x="1903730" y="334645"/>
            <a:ext cx="1758315" cy="1724025"/>
          </a:xfrm>
          <a:prstGeom prst="donut">
            <a:avLst>
              <a:gd name="adj" fmla="val 3559"/>
            </a:avLst>
          </a:prstGeom>
          <a:solidFill>
            <a:schemeClr val="accent4">
              <a:lumMod val="50000"/>
            </a:schemeClr>
          </a:solidFill>
          <a:effectLst>
            <a:outerShdw blurRad="50800" dist="50800" dir="5400000" algn="ctr" rotWithShape="0">
              <a:srgbClr val="6E5444">
                <a:alpha val="10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solidFill>
                <a:schemeClr val="accent4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55165" y="843280"/>
            <a:ext cx="1706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  <a:effectLst/>
              </a:rPr>
              <a:t>模块六</a:t>
            </a:r>
            <a:endParaRPr lang="en-US" altLang="zh-CN" sz="4000" b="1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886075" y="1121410"/>
            <a:ext cx="641921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40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创新对个人的发展的意义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>
          <a:xfrm>
            <a:off x="3018790" y="483552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创新思维能力的超与凡，将决定一个人的勇气谋略；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3018790" y="3937000"/>
            <a:ext cx="6830695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创新思维能力的高低、 大小，将决定一个人的事业天地；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3018790" y="3038475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创新思维能力的有无，将决定一个人的发展前途；</a:t>
            </a:r>
            <a:endParaRPr kumimoji="1" lang="en-US" altLang="zh-CN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5" name="1"/>
          <p:cNvSpPr txBox="1">
            <a:spLocks noChangeArrowheads="1"/>
          </p:cNvSpPr>
          <p:nvPr/>
        </p:nvSpPr>
        <p:spPr>
          <a:xfrm>
            <a:off x="3018790" y="5734050"/>
            <a:ext cx="633603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创新思维能力的显与隐，将决定一个人的目标设计；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975" cy="802640"/>
            <a:chOff x="563" y="435"/>
            <a:chExt cx="3285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项目三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0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1635125"/>
            <a:ext cx="46386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创新创业带来的人生体验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362825" y="3051810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为创业做好准备</a:t>
            </a: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>
          <a:xfrm>
            <a:off x="7362825" y="4468495"/>
            <a:ext cx="482917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提高自身创业领导力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56210" y="867410"/>
            <a:ext cx="424180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6691630" y="867410"/>
            <a:ext cx="484632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为创业做好准备 </a:t>
            </a: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>
          <a:xfrm>
            <a:off x="7488555" y="238887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5.提高有效资源整合能力</a:t>
            </a:r>
            <a:endParaRPr kumimoji="1" lang="en-US" altLang="zh-CN" sz="2000" dirty="0">
              <a:solidFill>
                <a:srgbClr val="57493D"/>
              </a:solidFill>
              <a:effectLst/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>
          <a:xfrm>
            <a:off x="7488555" y="115125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4.终身学习的能力</a:t>
            </a: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>
          <a:xfrm>
            <a:off x="546100" y="366966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3.坚持理论与实践相结合</a:t>
            </a: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>
          <a:xfrm>
            <a:off x="546100" y="2410460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2.探索适合自己的职业</a:t>
            </a: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>
          <a:xfrm>
            <a:off x="546100" y="115125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1.学习储备相关知识</a:t>
            </a: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>
          <a:xfrm>
            <a:off x="7488555" y="3626485"/>
            <a:ext cx="3441700" cy="629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6</a:t>
            </a:r>
            <a:r>
              <a:rPr kumimoji="1" lang="zh-CN" altLang="en-US" sz="2000" dirty="0">
                <a:solidFill>
                  <a:srgbClr val="57493D"/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.团队协作的能力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1234440" y="1421765"/>
            <a:ext cx="583247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走近心理咨询</a:t>
            </a:r>
          </a:p>
        </p:txBody>
      </p:sp>
      <p:sp>
        <p:nvSpPr>
          <p:cNvPr id="23555" name="Rectangle 3"/>
          <p:cNvSpPr>
            <a:spLocks noGrp="1" noRot="1"/>
          </p:cNvSpPr>
          <p:nvPr/>
        </p:nvSpPr>
        <p:spPr>
          <a:xfrm>
            <a:off x="1234440" y="2892425"/>
            <a:ext cx="6296025" cy="3886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90000"/>
              </a:lnSpc>
              <a:buNone/>
            </a:pPr>
            <a:r>
              <a:rPr lang="zh-CN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</a:rPr>
              <a:t>面对面心相近</a:t>
            </a:r>
            <a:r>
              <a:rPr lang="en-US" altLang="zh-CN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</a:rPr>
              <a:t>——</a:t>
            </a: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</a:rPr>
              <a:t>门诊咨询</a:t>
            </a:r>
            <a:endParaRPr sz="2400" dirty="0">
              <a:solidFill>
                <a:srgbClr val="57493D"/>
              </a:solidFill>
              <a:latin typeface="思源黑体旧字形 Light" panose="020B0300000000000000" charset="-128"/>
              <a:cs typeface="思源黑体旧字形 Light" panose="020B0300000000000000" charset="-128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电话连着你和我</a:t>
            </a:r>
            <a:r>
              <a:rPr lang="en-US" altLang="zh-CN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——</a:t>
            </a: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电话咨询</a:t>
            </a:r>
            <a:endParaRPr sz="2400" dirty="0">
              <a:solidFill>
                <a:srgbClr val="57493D"/>
              </a:solidFill>
              <a:latin typeface="思源黑体旧字形 Light" panose="020B0300000000000000" charset="-128"/>
              <a:cs typeface="思源黑体旧字形 Light" panose="020B0300000000000000" charset="-128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人虽远心相通</a:t>
            </a:r>
            <a:r>
              <a:rPr lang="en-US" altLang="zh-CN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——</a:t>
            </a: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互联网咨询</a:t>
            </a:r>
            <a:endParaRPr sz="2400" dirty="0">
              <a:solidFill>
                <a:srgbClr val="57493D"/>
              </a:solidFill>
              <a:latin typeface="思源黑体旧字形 Light" panose="020B0300000000000000" charset="-128"/>
              <a:cs typeface="思源黑体旧字形 Light" panose="020B0300000000000000" charset="-128"/>
            </a:endParaRP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同相伴共成长</a:t>
            </a:r>
            <a:r>
              <a:rPr lang="en-US" altLang="zh-CN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——</a:t>
            </a:r>
            <a:r>
              <a:rPr lang="zh-CN" altLang="en-US" sz="2400" dirty="0">
                <a:solidFill>
                  <a:srgbClr val="57493D"/>
                </a:solidFill>
                <a:latin typeface="思源黑体旧字形 Light" panose="020B0300000000000000" charset="-128"/>
                <a:cs typeface="思源黑体旧字形 Light" panose="020B0300000000000000" charset="-128"/>
                <a:sym typeface="+mn-ea"/>
              </a:rPr>
              <a:t>团体心理咨询</a:t>
            </a:r>
            <a:endParaRPr lang="zh-CN" altLang="en-US" sz="2400" dirty="0">
              <a:solidFill>
                <a:srgbClr val="57493D"/>
              </a:solidFill>
              <a:latin typeface="思源黑体旧字形 Light" panose="020B0300000000000000" charset="-128"/>
              <a:ea typeface="思源黑体旧字形 Light" panose="020B0300000000000000" charset="-128"/>
              <a:cs typeface="思源黑体旧字形 Light" panose="020B0300000000000000" charset="-128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6015355" y="502920"/>
            <a:ext cx="6189345" cy="6381750"/>
          </a:xfrm>
          <a:prstGeom prst="rtTriangle">
            <a:avLst/>
          </a:prstGeom>
          <a:blipFill rotWithShape="1">
            <a:blip r:embed="rId3"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8185" y="389636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21175" y="2546350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我的未来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我做主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395" y="-38100"/>
            <a:ext cx="5899785" cy="6923405"/>
          </a:xfrm>
          <a:prstGeom prst="rect">
            <a:avLst/>
          </a:prstGeom>
          <a:solidFill>
            <a:srgbClr val="6E54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心海起航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>
          <a:xfrm>
            <a:off x="6969125" y="1598295"/>
            <a:ext cx="4631690" cy="201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未来是光明而美丽的， 爱它吧， 向它突进， 为它工作， 迎接它， 尽可能地使它成为现实吧！</a:t>
            </a: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endParaRPr lang="en-US" altLang="zh-CN" sz="2000" b="1" kern="100">
              <a:solidFill>
                <a:srgbClr val="FBF7F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0" marR="0" indent="0" algn="r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</a:pPr>
            <a:r>
              <a:rPr lang="en-US" altLang="zh-CN" sz="2000" b="1" kern="100">
                <a:solidFill>
                  <a:srgbClr val="FBF7F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——车尔尼雪夫斯基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505" y="276225"/>
            <a:ext cx="2085340" cy="802640"/>
            <a:chOff x="563" y="435"/>
            <a:chExt cx="3284" cy="1264"/>
          </a:xfrm>
        </p:grpSpPr>
        <p:sp>
          <p:nvSpPr>
            <p:cNvPr id="4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心海导航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362825" y="2087245"/>
            <a:ext cx="44215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树立正确的职业观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296150" y="4255770"/>
            <a:ext cx="489585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ClrTx/>
              <a:buSzTx/>
              <a:buFont typeface="Wingdings" panose="05000000000000000000" charset="0"/>
              <a:buChar char="u"/>
            </a:pPr>
            <a:r>
              <a:rPr kumimoji="1" lang="en-US" altLang="zh-CN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 </a:t>
            </a:r>
            <a:r>
              <a:rPr kumimoji="1" lang="zh-CN" alt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职业心理素质与职业选择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6736080" y="867410"/>
            <a:ext cx="465328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56210" y="867410"/>
            <a:ext cx="4241800" cy="586549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8315" y="-23495"/>
            <a:ext cx="2988310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27675" y="643890"/>
            <a:ext cx="8312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职业心理素质与职业选择</a:t>
            </a:r>
            <a:endParaRPr lang="zh-CN" altLang="en-US" sz="4000" dirty="0">
              <a:solidFill>
                <a:srgbClr val="F8E2B7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/>
            <a:r>
              <a:rPr lang="zh-CN" altLang="en-US" sz="4000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488555" y="1068705"/>
            <a:ext cx="3700145" cy="2808605"/>
            <a:chOff x="12482" y="1894"/>
            <a:chExt cx="5454" cy="2838"/>
          </a:xfrm>
        </p:grpSpPr>
        <p:grpSp>
          <p:nvGrpSpPr>
            <p:cNvPr id="4" name="组合 3"/>
            <p:cNvGrpSpPr/>
            <p:nvPr/>
          </p:nvGrpSpPr>
          <p:grpSpPr>
            <a:xfrm>
              <a:off x="12516" y="3690"/>
              <a:ext cx="5420" cy="1042"/>
              <a:chOff x="12282" y="1694"/>
              <a:chExt cx="5420" cy="1042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气质对职业选择的影响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646" y="2736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133"/>
              <a:chOff x="12282" y="1694"/>
              <a:chExt cx="5420" cy="1133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 职业性格对职业选择的影响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635" y="2827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328295" y="992505"/>
            <a:ext cx="3442970" cy="3492633"/>
            <a:chOff x="12482" y="1894"/>
            <a:chExt cx="5422" cy="2024"/>
          </a:xfrm>
        </p:grpSpPr>
        <p:grpSp>
          <p:nvGrpSpPr>
            <p:cNvPr id="32" name="组合 31"/>
            <p:cNvGrpSpPr/>
            <p:nvPr/>
          </p:nvGrpSpPr>
          <p:grpSpPr>
            <a:xfrm>
              <a:off x="12484" y="2927"/>
              <a:ext cx="5420" cy="991"/>
              <a:chOff x="12250" y="931"/>
              <a:chExt cx="5420" cy="991"/>
            </a:xfrm>
          </p:grpSpPr>
          <p:sp>
            <p:nvSpPr>
              <p:cNvPr id="33" name="1"/>
              <p:cNvSpPr txBox="1">
                <a:spLocks noChangeArrowheads="1"/>
              </p:cNvSpPr>
              <p:nvPr/>
            </p:nvSpPr>
            <p:spPr>
              <a:xfrm>
                <a:off x="12250" y="931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职业能力倾向对职业选择的影响</a:t>
                </a: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2514" y="1525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12482" y="1894"/>
              <a:ext cx="5420" cy="991"/>
              <a:chOff x="12282" y="1694"/>
              <a:chExt cx="5420" cy="991"/>
            </a:xfrm>
          </p:grpSpPr>
          <p:sp>
            <p:nvSpPr>
              <p:cNvPr id="36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职业兴趣倾向对职业选择的影响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2889" y="2343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655" y="364490"/>
            <a:ext cx="2085340" cy="802640"/>
            <a:chOff x="563" y="435"/>
            <a:chExt cx="3284" cy="1264"/>
          </a:xfrm>
        </p:grpSpPr>
        <p:sp>
          <p:nvSpPr>
            <p:cNvPr id="11" name="稻壳儿_答辩小姐姐作品_2"/>
            <p:cNvSpPr/>
            <p:nvPr/>
          </p:nvSpPr>
          <p:spPr>
            <a:xfrm>
              <a:off x="563" y="435"/>
              <a:ext cx="3285" cy="1264"/>
            </a:xfrm>
            <a:prstGeom prst="donut">
              <a:avLst>
                <a:gd name="adj" fmla="val 3559"/>
              </a:avLst>
            </a:prstGeom>
            <a:solidFill>
              <a:schemeClr val="accent4">
                <a:lumMod val="50000"/>
              </a:schemeClr>
            </a:solidFill>
            <a:effectLst>
              <a:outerShdw blurRad="50800" dist="50800" dir="5400000" algn="ctr" rotWithShape="0">
                <a:srgbClr val="6E5444">
                  <a:alpha val="10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zh-CN" altLang="en-US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02" y="607"/>
              <a:ext cx="22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>
                  <a:solidFill>
                    <a:srgbClr val="57493D"/>
                  </a:solidFill>
                  <a:sym typeface="+mn-ea"/>
                </a:rPr>
                <a:t>项目一</a:t>
              </a:r>
              <a:endParaRPr lang="zh-CN" altLang="en-US" sz="3200">
                <a:solidFill>
                  <a:srgbClr val="57493D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83095" y="-23495"/>
            <a:ext cx="5208905" cy="6904990"/>
          </a:xfrm>
          <a:prstGeom prst="rect">
            <a:avLst/>
          </a:prstGeom>
          <a:solidFill>
            <a:srgbClr val="79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0655" y="1635125"/>
            <a:ext cx="7202170" cy="6858635"/>
          </a:xfrm>
          <a:prstGeom prst="rect">
            <a:avLst/>
          </a:prstGeom>
          <a:blipFill rotWithShape="1">
            <a:blip r:embed="rId3">
              <a:alphaModFix amt="52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62270" y="386080"/>
            <a:ext cx="3612515" cy="583565"/>
          </a:xfrm>
          <a:prstGeom prst="rect">
            <a:avLst/>
          </a:prstGeom>
          <a:solidFill>
            <a:srgbClr val="F8E2B7"/>
          </a:solidFill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3200">
                <a:solidFill>
                  <a:srgbClr val="57493D"/>
                </a:solidFill>
              </a:rPr>
              <a:t>心海远航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>
          <a:xfrm>
            <a:off x="7446645" y="1715770"/>
            <a:ext cx="4450080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职校生要有清晰的职业目标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>
          <a:xfrm>
            <a:off x="7446645" y="3458845"/>
            <a:ext cx="445071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职业目标与现实有差距怎么办</a:t>
            </a: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>
          <a:xfrm>
            <a:off x="7446645" y="5030470"/>
            <a:ext cx="4281805" cy="119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spcAft>
                <a:spcPts val="0"/>
              </a:spcAft>
              <a:buFont typeface="Wingdings" panose="05000000000000000000" charset="0"/>
              <a:buChar char="u"/>
            </a:pPr>
            <a:r>
              <a:rPr kumimoji="1" lang="zh-CN" altLang="en-US" dirty="0">
                <a:solidFill>
                  <a:schemeClr val="accent4">
                    <a:lumMod val="75000"/>
                  </a:schemeClr>
                </a:solidFill>
                <a:effectLst/>
                <a:latin typeface="思源黑体旧字形 Light" panose="020B0300000000000000" charset="-128"/>
                <a:ea typeface="思源黑体旧字形 Light" panose="020B0300000000000000" charset="-128"/>
                <a:cs typeface="思源黑体旧字形 Light" panose="020B0300000000000000" charset="-128"/>
              </a:rPr>
              <a:t>如何正确履行职业角色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/>
          </p:cNvSpPr>
          <p:nvPr/>
        </p:nvSpPr>
        <p:spPr>
          <a:xfrm>
            <a:off x="2935605" y="868045"/>
            <a:ext cx="6419215" cy="1143000"/>
          </a:xfrm>
          <a:prstGeom prst="rect">
            <a:avLst/>
          </a:prstGeom>
          <a:solidFill>
            <a:srgbClr val="6E5444"/>
          </a:solidFill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E2B7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如何正确履行职业角色</a:t>
            </a:r>
          </a:p>
        </p:txBody>
      </p:sp>
      <p:sp>
        <p:nvSpPr>
          <p:cNvPr id="2" name="矩形 1"/>
          <p:cNvSpPr/>
          <p:nvPr/>
        </p:nvSpPr>
        <p:spPr>
          <a:xfrm>
            <a:off x="26670" y="353695"/>
            <a:ext cx="12178030" cy="149225"/>
          </a:xfrm>
          <a:prstGeom prst="rect">
            <a:avLst/>
          </a:prstGeom>
          <a:solidFill>
            <a:srgbClr val="6E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670" y="81280"/>
            <a:ext cx="12178030" cy="149225"/>
          </a:xfrm>
          <a:prstGeom prst="rect">
            <a:avLst/>
          </a:prstGeom>
          <a:solidFill>
            <a:srgbClr val="F8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978785" y="2376170"/>
            <a:ext cx="6376035" cy="4359910"/>
            <a:chOff x="12482" y="1894"/>
            <a:chExt cx="5454" cy="7392"/>
          </a:xfrm>
        </p:grpSpPr>
        <p:grpSp>
          <p:nvGrpSpPr>
            <p:cNvPr id="4" name="组合 3"/>
            <p:cNvGrpSpPr/>
            <p:nvPr/>
          </p:nvGrpSpPr>
          <p:grpSpPr>
            <a:xfrm>
              <a:off x="12483" y="5860"/>
              <a:ext cx="5420" cy="1365"/>
              <a:chOff x="12282" y="1694"/>
              <a:chExt cx="5420" cy="1365"/>
            </a:xfrm>
          </p:grpSpPr>
          <p:sp>
            <p:nvSpPr>
              <p:cNvPr id="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增强职业角色感；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2516" y="3690"/>
              <a:ext cx="5420" cy="1365"/>
              <a:chOff x="12282" y="1694"/>
              <a:chExt cx="5420" cy="1365"/>
            </a:xfrm>
          </p:grpSpPr>
          <p:sp>
            <p:nvSpPr>
              <p:cNvPr id="1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及时了解职业角色的规范和行为模式；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12482" y="1894"/>
              <a:ext cx="5420" cy="1365"/>
              <a:chOff x="12282" y="1694"/>
              <a:chExt cx="5420" cy="1365"/>
            </a:xfrm>
          </p:grpSpPr>
          <p:sp>
            <p:nvSpPr>
              <p:cNvPr id="22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尽快适应职业角色；</a:t>
                </a:r>
                <a:endParaRPr kumimoji="1" lang="en-US" altLang="zh-CN" sz="2000" dirty="0">
                  <a:solidFill>
                    <a:srgbClr val="57493D"/>
                  </a:solidFill>
                  <a:effectLst/>
                  <a:latin typeface="思源黑体旧字形 Light" panose="020B0300000000000000" charset="-128"/>
                  <a:ea typeface="思源黑体旧字形 Light" panose="020B0300000000000000" charset="-128"/>
                  <a:cs typeface="思源黑体旧字形 Light" panose="020B0300000000000000" charset="-128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2516" y="7922"/>
              <a:ext cx="5420" cy="1365"/>
              <a:chOff x="12282" y="1694"/>
              <a:chExt cx="5420" cy="1365"/>
            </a:xfrm>
          </p:grpSpPr>
          <p:sp>
            <p:nvSpPr>
              <p:cNvPr id="25" name="1"/>
              <p:cNvSpPr txBox="1">
                <a:spLocks noChangeArrowheads="1"/>
              </p:cNvSpPr>
              <p:nvPr/>
            </p:nvSpPr>
            <p:spPr>
              <a:xfrm>
                <a:off x="12282" y="1694"/>
                <a:ext cx="5420" cy="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charset="0"/>
                  <a:buChar char="u"/>
                </a:pPr>
                <a:r>
                  <a:rPr kumimoji="1" lang="zh-CN" altLang="en-US" sz="2000" dirty="0">
                    <a:solidFill>
                      <a:srgbClr val="57493D"/>
                    </a:solidFill>
                    <a:effectLst/>
                    <a:latin typeface="思源黑体旧字形 Light" panose="020B0300000000000000" charset="-128"/>
                    <a:ea typeface="思源黑体旧字形 Light" panose="020B0300000000000000" charset="-128"/>
                    <a:cs typeface="思源黑体旧字形 Light" panose="020B0300000000000000" charset="-128"/>
                  </a:rPr>
                  <a:t>明确职业定位；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2580" y="3059"/>
                <a:ext cx="4781" cy="0"/>
              </a:xfrm>
              <a:prstGeom prst="line">
                <a:avLst/>
              </a:prstGeom>
              <a:ln>
                <a:solidFill>
                  <a:srgbClr val="7966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57550" y="3849370"/>
            <a:ext cx="839470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项目</a:t>
            </a:r>
          </a:p>
          <a:p>
            <a:pPr algn="dist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十全十美体" panose="02010600010101010101" charset="-122"/>
                <a:ea typeface="十全十美体" panose="02010600010101010101" charset="-122"/>
                <a:cs typeface="十全十美体" panose="02010600010101010101" charset="-122"/>
              </a:rPr>
              <a:t>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13555" y="2753360"/>
            <a:ext cx="3785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我的未来</a:t>
            </a:r>
          </a:p>
          <a:p>
            <a:pPr indent="0" algn="dist">
              <a:buNone/>
            </a:pPr>
            <a:r>
              <a:rPr lang="zh-CN" altLang="en-US" sz="4400">
                <a:solidFill>
                  <a:srgbClr val="F8E2B7"/>
                </a:solidFill>
              </a:rPr>
              <a:t>你我共筑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506</Words>
  <Application>Microsoft Office PowerPoint</Application>
  <PresentationFormat>宽屏</PresentationFormat>
  <Paragraphs>108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Morganite</vt:lpstr>
      <vt:lpstr>十全十美体</vt:lpstr>
      <vt:lpstr>思源黑体 CN Normal</vt:lpstr>
      <vt:lpstr>思源黑体旧字形 ExtraLight</vt:lpstr>
      <vt:lpstr>思源黑体旧字形 Light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</cp:lastModifiedBy>
  <cp:revision>85</cp:revision>
  <dcterms:created xsi:type="dcterms:W3CDTF">2019-06-19T02:08:00Z</dcterms:created>
  <dcterms:modified xsi:type="dcterms:W3CDTF">2021-06-25T08:51:21Z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v1.0_mb_GI+psei4GMtm3RxLyFhIZg==</vt:lpwstr>
  </property>
  <property fmtid="{D5CDD505-2E9C-101B-9397-08002B2CF9AE}" pid="4" name="ICV">
    <vt:lpwstr>9BF5F0DFD0A1474884ACDDF6D06741AE</vt:lpwstr>
  </property>
  <property fmtid="{D5CDD505-2E9C-101B-9397-08002B2CF9AE}" pid="5" name="KSOSaveFontToCloudKey">
    <vt:lpwstr>257111890_cloud</vt:lpwstr>
  </property>
</Properties>
</file>