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handoutMasterIdLst>
    <p:handoutMasterId r:id="rId59"/>
  </p:handoutMasterIdLst>
  <p:sldIdLst>
    <p:sldId id="256" r:id="rId2"/>
    <p:sldId id="291" r:id="rId3"/>
    <p:sldId id="258" r:id="rId4"/>
    <p:sldId id="263" r:id="rId5"/>
    <p:sldId id="293" r:id="rId6"/>
    <p:sldId id="294" r:id="rId7"/>
    <p:sldId id="315" r:id="rId8"/>
    <p:sldId id="316" r:id="rId9"/>
    <p:sldId id="297" r:id="rId10"/>
    <p:sldId id="295" r:id="rId11"/>
    <p:sldId id="318" r:id="rId12"/>
    <p:sldId id="299" r:id="rId13"/>
    <p:sldId id="300" r:id="rId14"/>
    <p:sldId id="301" r:id="rId15"/>
    <p:sldId id="319" r:id="rId16"/>
    <p:sldId id="302" r:id="rId17"/>
    <p:sldId id="264" r:id="rId18"/>
    <p:sldId id="336" r:id="rId19"/>
    <p:sldId id="303" r:id="rId20"/>
    <p:sldId id="304" r:id="rId21"/>
    <p:sldId id="305" r:id="rId22"/>
    <p:sldId id="337" r:id="rId23"/>
    <p:sldId id="338" r:id="rId24"/>
    <p:sldId id="265" r:id="rId25"/>
    <p:sldId id="339" r:id="rId26"/>
    <p:sldId id="340" r:id="rId27"/>
    <p:sldId id="369" r:id="rId28"/>
    <p:sldId id="342" r:id="rId29"/>
    <p:sldId id="353" r:id="rId30"/>
    <p:sldId id="354" r:id="rId31"/>
    <p:sldId id="355" r:id="rId32"/>
    <p:sldId id="308" r:id="rId33"/>
    <p:sldId id="356" r:id="rId34"/>
    <p:sldId id="357" r:id="rId35"/>
    <p:sldId id="368" r:id="rId36"/>
    <p:sldId id="359" r:id="rId37"/>
    <p:sldId id="306" r:id="rId38"/>
    <p:sldId id="360" r:id="rId39"/>
    <p:sldId id="361" r:id="rId40"/>
    <p:sldId id="362" r:id="rId41"/>
    <p:sldId id="363" r:id="rId42"/>
    <p:sldId id="364" r:id="rId43"/>
    <p:sldId id="365" r:id="rId44"/>
    <p:sldId id="370" r:id="rId45"/>
    <p:sldId id="367" r:id="rId46"/>
    <p:sldId id="371" r:id="rId47"/>
    <p:sldId id="372" r:id="rId48"/>
    <p:sldId id="373" r:id="rId49"/>
    <p:sldId id="374" r:id="rId50"/>
    <p:sldId id="378" r:id="rId51"/>
    <p:sldId id="376" r:id="rId52"/>
    <p:sldId id="379" r:id="rId53"/>
    <p:sldId id="380" r:id="rId54"/>
    <p:sldId id="381" r:id="rId55"/>
    <p:sldId id="307" r:id="rId56"/>
    <p:sldId id="382"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1">
          <p15:clr>
            <a:srgbClr val="A4A3A4"/>
          </p15:clr>
        </p15:guide>
        <p15:guide id="2" pos="3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7493D"/>
    <a:srgbClr val="F8E2B7"/>
    <a:srgbClr val="FCF0D9"/>
    <a:srgbClr val="6E5444"/>
    <a:srgbClr val="A18C79"/>
    <a:srgbClr val="F3F0EE"/>
    <a:srgbClr val="796655"/>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6" d="100"/>
          <a:sy n="116" d="100"/>
        </p:scale>
        <p:origin x="462" y="102"/>
      </p:cViewPr>
      <p:guideLst>
        <p:guide orient="horz" pos="2371"/>
        <p:guide pos="387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2021/6/25</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smtClean="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340941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2021/6/25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3525456017"/>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253358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7701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4602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4175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3301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7459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8400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6146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tile tx="0" ty="0" sx="100000" sy="100000" flip="none" algn="ctr"/>
        </a:blipFill>
        <a:effectLst/>
      </p:bgPr>
    </p:bg>
    <p:spTree>
      <p:nvGrpSpPr>
        <p:cNvPr id="1" name=""/>
        <p:cNvGrpSpPr/>
        <p:nvPr/>
      </p:nvGrpSpPr>
      <p:grpSpPr>
        <a:xfrm>
          <a:off x="0" y="0"/>
          <a:ext cx="0" cy="0"/>
          <a:chOff x="0" y="0"/>
          <a:chExt cx="0" cy="0"/>
        </a:xfrm>
      </p:grpSpPr>
      <p:sp>
        <p:nvSpPr>
          <p:cNvPr id="6" name="矩形 5"/>
          <p:cNvSpPr/>
          <p:nvPr userDrawn="1"/>
        </p:nvSpPr>
        <p:spPr>
          <a:xfrm>
            <a:off x="766445" y="-5080"/>
            <a:ext cx="3265805" cy="68681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657860" y="-5080"/>
            <a:ext cx="326390" cy="6873240"/>
          </a:xfrm>
          <a:prstGeom prst="rect">
            <a:avLst/>
          </a:prstGeom>
          <a:solidFill>
            <a:srgbClr val="574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0775" y="170180"/>
            <a:ext cx="2787015" cy="6553200"/>
          </a:xfrm>
          <a:prstGeom prst="rect">
            <a:avLst/>
          </a:prstGeom>
          <a:solidFill>
            <a:srgbClr val="F8E2B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矩形 8"/>
          <p:cNvSpPr/>
          <p:nvPr userDrawn="1"/>
        </p:nvSpPr>
        <p:spPr>
          <a:xfrm>
            <a:off x="1501775" y="1254760"/>
            <a:ext cx="2787015" cy="4510405"/>
          </a:xfrm>
          <a:prstGeom prst="rect">
            <a:avLst/>
          </a:prstGeom>
          <a:blipFill rotWithShape="1">
            <a:blip r:embed="rId2"/>
            <a:tile tx="0" ty="0" sx="100000" sy="10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27305"/>
            <a:ext cx="12235180" cy="619760"/>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351905"/>
            <a:ext cx="12235180" cy="61976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椭圆 6"/>
          <p:cNvSpPr/>
          <p:nvPr userDrawn="1"/>
        </p:nvSpPr>
        <p:spPr>
          <a:xfrm>
            <a:off x="6963410" y="1731645"/>
            <a:ext cx="2698750" cy="2698750"/>
          </a:xfrm>
          <a:prstGeom prst="ellipse">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userDrawn="1"/>
        </p:nvSpPr>
        <p:spPr>
          <a:xfrm>
            <a:off x="3473450" y="2222500"/>
            <a:ext cx="5245100" cy="2753360"/>
          </a:xfrm>
          <a:prstGeom prst="roundRect">
            <a:avLst/>
          </a:prstGeom>
          <a:blipFill rotWithShape="1">
            <a:blip r:embed="rId2"/>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userDrawn="1"/>
        </p:nvSpPr>
        <p:spPr>
          <a:xfrm>
            <a:off x="3473450" y="2222500"/>
            <a:ext cx="5245100" cy="2753360"/>
          </a:xfrm>
          <a:prstGeom prst="roundRect">
            <a:avLst/>
          </a:prstGeom>
          <a:solidFill>
            <a:srgbClr val="57493D">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3003550" y="3804285"/>
            <a:ext cx="1426210" cy="1426210"/>
          </a:xfrm>
          <a:prstGeom prst="ellipse">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8" name="页脚占位符 7"/>
          <p:cNvSpPr>
            <a:spLocks noGrp="1"/>
          </p:cNvSpPr>
          <p:nvPr>
            <p:ph type="ftr" sz="quarter" idx="11"/>
            <p:custDataLst>
              <p:tags r:id="rId7"/>
            </p:custDataLst>
          </p:nvPr>
        </p:nvSpPr>
        <p:spPr>
          <a:xfrm>
            <a:off x="4116000" y="6349833"/>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p:spPr>
        <p:txBody>
          <a:bodyPr/>
          <a:lstStyle/>
          <a:p>
            <a:fld id="{9EFD9D74-47D9-4702-A33C-335B63B48DBF}" type="datetimeFigureOut">
              <a:rPr lang="zh-CN" altLang="en-US" smtClean="0"/>
              <a:t>2021/6/25</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69882" y="432000"/>
            <a:ext cx="10852237" cy="6480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t>2021/6/25</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3" Type="http://schemas.openxmlformats.org/officeDocument/2006/relationships/tags" Target="../tags/tag49.xml"/><Relationship Id="rId21" Type="http://schemas.openxmlformats.org/officeDocument/2006/relationships/tags" Target="../tags/tag67.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slideLayout" Target="../slideLayouts/slideLayout7.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10" Type="http://schemas.openxmlformats.org/officeDocument/2006/relationships/tags" Target="../tags/tag56.xml"/><Relationship Id="rId19" Type="http://schemas.openxmlformats.org/officeDocument/2006/relationships/tags" Target="../tags/tag65.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7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9.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8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9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9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5.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96.xml"/><Relationship Id="rId5" Type="http://schemas.openxmlformats.org/officeDocument/2006/relationships/image" Target="../media/image8.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9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0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0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0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0.xml"/><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1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13.xml"/><Relationship Id="rId5" Type="http://schemas.openxmlformats.org/officeDocument/2006/relationships/image" Target="../media/image4.png"/><Relationship Id="rId4" Type="http://schemas.openxmlformats.org/officeDocument/2006/relationships/image" Target="../media/image1.sv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1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5.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35555" y="436880"/>
            <a:ext cx="1013460" cy="4349115"/>
          </a:xfrm>
          <a:prstGeom prst="rect">
            <a:avLst/>
          </a:prstGeom>
          <a:noFill/>
        </p:spPr>
        <p:txBody>
          <a:bodyPr vert="eaVert" wrap="square" rtlCol="0">
            <a:spAutoFit/>
          </a:bodyPr>
          <a:lstStyle/>
          <a:p>
            <a:pPr algn="l">
              <a:lnSpc>
                <a:spcPct val="100000"/>
              </a:lnSpc>
            </a:pPr>
            <a:r>
              <a:rPr lang="zh-CN" altLang="en-US" sz="5400">
                <a:solidFill>
                  <a:srgbClr val="796655"/>
                </a:solidFill>
                <a:latin typeface="十全十美体" panose="02010600010101010101" charset="-122"/>
                <a:ea typeface="十全十美体" panose="02010600010101010101" charset="-122"/>
                <a:cs typeface="十全十美体" panose="02010600010101010101" charset="-122"/>
              </a:rPr>
              <a:t>心理健康教育</a:t>
            </a:r>
          </a:p>
        </p:txBody>
      </p:sp>
      <p:sp>
        <p:nvSpPr>
          <p:cNvPr id="13" name="文本框 12"/>
          <p:cNvSpPr txBox="1"/>
          <p:nvPr/>
        </p:nvSpPr>
        <p:spPr>
          <a:xfrm>
            <a:off x="973455" y="2035810"/>
            <a:ext cx="1221105" cy="3566795"/>
          </a:xfrm>
          <a:prstGeom prst="rect">
            <a:avLst/>
          </a:prstGeom>
          <a:noFill/>
          <a:ln w="3175">
            <a:noFill/>
            <a:prstDash val="solid"/>
          </a:ln>
        </p:spPr>
        <p:txBody>
          <a:bodyPr vert="eaVert" wrap="square" rtlCol="0">
            <a:spAutoFit/>
          </a:bodyPr>
          <a:lstStyle>
            <a:defPPr>
              <a:defRPr lang="zh-CN"/>
            </a:defPPr>
            <a:lvl1pPr algn="ctr">
              <a:defRPr sz="6000" b="1">
                <a:blipFill dpi="0" rotWithShape="1">
                  <a:blip r:embed="rId4"/>
                  <a:srcRect/>
                  <a:stretch>
                    <a:fillRect/>
                  </a:stretch>
                </a:blipFill>
              </a:defRPr>
            </a:lvl1pPr>
          </a:lstStyle>
          <a:p>
            <a:pPr algn="l">
              <a:lnSpc>
                <a:spcPct val="150000"/>
              </a:lnSpc>
            </a:pPr>
            <a:r>
              <a:rPr lang="en-US" altLang="zh-CN" sz="900" b="0" dirty="0">
                <a:solidFill>
                  <a:srgbClr val="796655"/>
                </a:solidFill>
                <a:latin typeface="思源黑体旧字形 ExtraLight" panose="020B0200000000000000" charset="-128"/>
                <a:ea typeface="思源黑体旧字形 ExtraLight" panose="020B0200000000000000" charset="-128"/>
                <a:cs typeface="Morganite" charset="0"/>
              </a:rPr>
              <a:t>A company is an association or collection of individuals, whether natural persons, legal persons, or a mixture of both. Company members share a common purpose. A company is an association or collection of individuals, </a:t>
            </a:r>
          </a:p>
          <a:p>
            <a:pPr algn="l">
              <a:lnSpc>
                <a:spcPct val="150000"/>
              </a:lnSpc>
            </a:pPr>
            <a:endParaRPr lang="en-US" altLang="zh-CN" sz="900" b="0" dirty="0">
              <a:solidFill>
                <a:srgbClr val="796655"/>
              </a:solidFill>
              <a:latin typeface="思源黑体旧字形 ExtraLight" panose="020B0200000000000000" charset="-128"/>
              <a:ea typeface="思源黑体旧字形 ExtraLight" panose="020B0200000000000000" charset="-128"/>
              <a:cs typeface="Morganite" charset="0"/>
            </a:endParaRPr>
          </a:p>
        </p:txBody>
      </p:sp>
      <p:sp>
        <p:nvSpPr>
          <p:cNvPr id="11" name="圆角矩形 1"/>
          <p:cNvSpPr/>
          <p:nvPr/>
        </p:nvSpPr>
        <p:spPr>
          <a:xfrm>
            <a:off x="1314450" y="5881370"/>
            <a:ext cx="1889760" cy="288925"/>
          </a:xfrm>
          <a:prstGeom prst="roundRect">
            <a:avLst>
              <a:gd name="adj" fmla="val 0"/>
            </a:avLst>
          </a:prstGeom>
          <a:solidFill>
            <a:srgbClr val="796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zh-CN" altLang="en-US" sz="1400" dirty="0">
                <a:latin typeface="思源黑体旧字形 Light" panose="020B0300000000000000" charset="-128"/>
                <a:ea typeface="思源黑体旧字形 Light" panose="020B0300000000000000" charset="-128"/>
              </a:rPr>
              <a:t>主讲老师：</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6736080" y="867410"/>
            <a:ext cx="4653280" cy="586549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56210" y="867410"/>
            <a:ext cx="4241800" cy="586549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98315" y="-23495"/>
            <a:ext cx="2988310"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527675" y="643890"/>
            <a:ext cx="831215" cy="3784600"/>
          </a:xfrm>
          <a:prstGeom prst="rect">
            <a:avLst/>
          </a:prstGeom>
          <a:noFill/>
        </p:spPr>
        <p:txBody>
          <a:bodyPr wrap="square" rtlCol="0">
            <a:spAutoFit/>
          </a:bodyPr>
          <a:lstStyle/>
          <a:p>
            <a:r>
              <a:rPr lang="zh-CN" altLang="en-US" sz="40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沟通的技巧</a:t>
            </a:r>
          </a:p>
          <a:p>
            <a:pPr algn="ctr"/>
            <a:r>
              <a:rPr lang="zh-CN" altLang="en-US" sz="40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 </a:t>
            </a:r>
          </a:p>
        </p:txBody>
      </p:sp>
      <p:grpSp>
        <p:nvGrpSpPr>
          <p:cNvPr id="28" name="组合 27"/>
          <p:cNvGrpSpPr/>
          <p:nvPr/>
        </p:nvGrpSpPr>
        <p:grpSpPr>
          <a:xfrm>
            <a:off x="545465" y="1202055"/>
            <a:ext cx="3463290" cy="3011170"/>
            <a:chOff x="12482" y="1894"/>
            <a:chExt cx="5454" cy="3161"/>
          </a:xfrm>
        </p:grpSpPr>
        <p:grpSp>
          <p:nvGrpSpPr>
            <p:cNvPr id="32" name="组合 31"/>
            <p:cNvGrpSpPr/>
            <p:nvPr/>
          </p:nvGrpSpPr>
          <p:grpSpPr>
            <a:xfrm>
              <a:off x="12516" y="3690"/>
              <a:ext cx="5420" cy="1365"/>
              <a:chOff x="12282" y="1694"/>
              <a:chExt cx="5420" cy="1365"/>
            </a:xfrm>
          </p:grpSpPr>
          <p:sp>
            <p:nvSpPr>
              <p:cNvPr id="33"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训练表达能力</a:t>
                </a:r>
              </a:p>
            </p:txBody>
          </p:sp>
          <p:cxnSp>
            <p:nvCxnSpPr>
              <p:cNvPr id="34" name="直接连接符 33"/>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12482" y="1894"/>
              <a:ext cx="5420" cy="1365"/>
              <a:chOff x="12282" y="1694"/>
              <a:chExt cx="5420" cy="1365"/>
            </a:xfrm>
          </p:grpSpPr>
          <p:sp>
            <p:nvSpPr>
              <p:cNvPr id="36"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善于传达和接收情绪</a:t>
                </a:r>
              </a:p>
            </p:txBody>
          </p:sp>
          <p:cxnSp>
            <p:nvCxnSpPr>
              <p:cNvPr id="37" name="直接连接符 36"/>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grpSp>
        <p:nvGrpSpPr>
          <p:cNvPr id="6" name="组合 5"/>
          <p:cNvGrpSpPr/>
          <p:nvPr/>
        </p:nvGrpSpPr>
        <p:grpSpPr>
          <a:xfrm>
            <a:off x="7877810" y="1202055"/>
            <a:ext cx="3463290" cy="3011170"/>
            <a:chOff x="12482" y="1894"/>
            <a:chExt cx="5454" cy="3161"/>
          </a:xfrm>
        </p:grpSpPr>
        <p:grpSp>
          <p:nvGrpSpPr>
            <p:cNvPr id="7" name="组合 6"/>
            <p:cNvGrpSpPr/>
            <p:nvPr/>
          </p:nvGrpSpPr>
          <p:grpSpPr>
            <a:xfrm>
              <a:off x="12516" y="3690"/>
              <a:ext cx="5420" cy="1365"/>
              <a:chOff x="12282" y="1694"/>
              <a:chExt cx="5420" cy="1365"/>
            </a:xfrm>
          </p:grpSpPr>
          <p:sp>
            <p:nvSpPr>
              <p:cNvPr id="8"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善于提问和回答</a:t>
                </a:r>
              </a:p>
            </p:txBody>
          </p:sp>
          <p:cxnSp>
            <p:nvCxnSpPr>
              <p:cNvPr id="9" name="直接连接符 8"/>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2482" y="1894"/>
              <a:ext cx="5420" cy="1365"/>
              <a:chOff x="12282" y="1694"/>
              <a:chExt cx="5420" cy="1365"/>
            </a:xfrm>
          </p:grpSpPr>
          <p:sp>
            <p:nvSpPr>
              <p:cNvPr id="11"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耐心倾听</a:t>
                </a:r>
              </a:p>
            </p:txBody>
          </p:sp>
          <p:cxnSp>
            <p:nvCxnSpPr>
              <p:cNvPr id="13" name="直接连接符 12"/>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16510" y="20320"/>
            <a:ext cx="12192000" cy="6858000"/>
          </a:xfrm>
          <a:prstGeom prst="rect">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 name="Rectangle 1320"/>
          <p:cNvSpPr/>
          <p:nvPr>
            <p:custDataLst>
              <p:tags r:id="rId3"/>
            </p:custDataLst>
          </p:nvPr>
        </p:nvSpPr>
        <p:spPr>
          <a:xfrm>
            <a:off x="217170" y="1828949"/>
            <a:ext cx="12192000" cy="3376610"/>
          </a:xfrm>
          <a:prstGeom prst="rect">
            <a:avLst/>
          </a:prstGeom>
          <a:solidFill>
            <a:sysClr val="window" lastClr="FFFFFF"/>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rPr>
              <a:t>光环效应又称晕轮效应， 指的是在人际交往中， 人们常从对方所具有的某个特性而泛化到其他有关的一系列特性上， 从局部信息形成一个完整的印象， 即根据最少量的情况对别人做出全面的结论。 </a:t>
            </a:r>
          </a:p>
        </p:txBody>
      </p:sp>
      <p:sp>
        <p:nvSpPr>
          <p:cNvPr id="5" name="Text Placeholder 1"/>
          <p:cNvSpPr txBox="1"/>
          <p:nvPr>
            <p:custDataLst>
              <p:tags r:id="rId4"/>
            </p:custDataLst>
          </p:nvPr>
        </p:nvSpPr>
        <p:spPr>
          <a:xfrm>
            <a:off x="2777173" y="556142"/>
            <a:ext cx="6657975" cy="758745"/>
          </a:xfrm>
          <a:prstGeom prst="rect">
            <a:avLst/>
          </a:prstGeom>
        </p:spPr>
        <p:txBody>
          <a:bodyPr vert="horz" lIns="90000" tIns="46800" rIns="90000" bIns="46800" rtlCol="0" anchor="ctr">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lumMod val="85000"/>
                    <a:lumOff val="15000"/>
                  </a:srgb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rgbClr val="000000">
                    <a:lumMod val="85000"/>
                    <a:lumOff val="15000"/>
                  </a:srgb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lumMod val="85000"/>
                    <a:lumOff val="15000"/>
                  </a:srgb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lumMod val="85000"/>
                    <a:lumOff val="15000"/>
                  </a:srgb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lumMod val="85000"/>
                    <a:lumOff val="15000"/>
                  </a:srgb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marL="0" indent="0" algn="ctr" defTabSz="1218565" fontAlgn="base">
              <a:lnSpc>
                <a:spcPct val="120000"/>
              </a:lnSpc>
              <a:spcBef>
                <a:spcPct val="0"/>
              </a:spcBef>
              <a:spcAft>
                <a:spcPct val="0"/>
              </a:spcAft>
              <a:buFont typeface="Arial" panose="020B0604020202020204" pitchFamily="34" charset="0"/>
              <a:buNone/>
            </a:pPr>
            <a:r>
              <a:rPr lang="zh-CN" altLang="en-US" sz="3600" b="1" spc="300">
                <a:solidFill>
                  <a:srgbClr val="000000">
                    <a:lumMod val="65000"/>
                    <a:lumOff val="35000"/>
                  </a:srgbClr>
                </a:solidFill>
              </a:rPr>
              <a:t>小米手机超长续航能力</a:t>
            </a:r>
          </a:p>
        </p:txBody>
      </p:sp>
      <p:cxnSp>
        <p:nvCxnSpPr>
          <p:cNvPr id="8" name="直接连接符 7"/>
          <p:cNvCxnSpPr/>
          <p:nvPr>
            <p:custDataLst>
              <p:tags r:id="rId5"/>
            </p:custDataLst>
          </p:nvPr>
        </p:nvCxnSpPr>
        <p:spPr>
          <a:xfrm>
            <a:off x="7124065" y="3110321"/>
            <a:ext cx="0" cy="353943"/>
          </a:xfrm>
          <a:prstGeom prst="line">
            <a:avLst/>
          </a:prstGeom>
          <a:ln w="9525">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cxnSp>
        <p:nvCxnSpPr>
          <p:cNvPr id="9" name="直接连接符 8"/>
          <p:cNvCxnSpPr/>
          <p:nvPr>
            <p:custDataLst>
              <p:tags r:id="rId6"/>
            </p:custDataLst>
          </p:nvPr>
        </p:nvCxnSpPr>
        <p:spPr>
          <a:xfrm>
            <a:off x="9225280" y="3110321"/>
            <a:ext cx="0" cy="353943"/>
          </a:xfrm>
          <a:prstGeom prst="line">
            <a:avLst/>
          </a:prstGeom>
          <a:ln w="9525">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sp>
        <p:nvSpPr>
          <p:cNvPr id="10" name="矩形 9"/>
          <p:cNvSpPr/>
          <p:nvPr>
            <p:custDataLst>
              <p:tags r:id="rId7"/>
            </p:custDataLst>
          </p:nvPr>
        </p:nvSpPr>
        <p:spPr>
          <a:xfrm>
            <a:off x="794483" y="1954530"/>
            <a:ext cx="1621155" cy="584835"/>
          </a:xfrm>
          <a:prstGeom prst="rect">
            <a:avLst/>
          </a:prstGeom>
        </p:spPr>
        <p:txBody>
          <a:bodyPr wrap="square">
            <a:normAutofit fontScale="8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tab pos="66675" algn="l"/>
              </a:tabLst>
              <a:defRPr/>
            </a:pPr>
            <a:r>
              <a:rPr kumimoji="0" lang="en-US" altLang="zh-CN" sz="3200" b="1" i="0" u="none" strike="noStrike" kern="1200" cap="none" spc="150" normalizeH="0" noProof="0">
                <a:ln>
                  <a:noFill/>
                </a:ln>
                <a:solidFill>
                  <a:srgbClr val="1F74AD"/>
                </a:solidFill>
                <a:effectLst/>
                <a:uLnTx/>
                <a:uFillTx/>
                <a:latin typeface="微软雅黑" panose="020B0503020204020204" charset="-122"/>
                <a:ea typeface="微软雅黑" panose="020B0503020204020204" charset="-122"/>
                <a:cs typeface="微软雅黑" panose="020B0503020204020204" charset="-122"/>
              </a:rPr>
              <a:t>首因效应</a:t>
            </a:r>
          </a:p>
        </p:txBody>
      </p:sp>
      <p:sp>
        <p:nvSpPr>
          <p:cNvPr id="11" name="矩形 10"/>
          <p:cNvSpPr/>
          <p:nvPr>
            <p:custDataLst>
              <p:tags r:id="rId8"/>
            </p:custDataLst>
          </p:nvPr>
        </p:nvSpPr>
        <p:spPr>
          <a:xfrm>
            <a:off x="692785" y="2539365"/>
            <a:ext cx="2053590" cy="2236470"/>
          </a:xfrm>
          <a:prstGeom prst="rect">
            <a:avLst/>
          </a:prstGeom>
        </p:spPr>
        <p:txBody>
          <a:bodyPr wrap="square" lIns="90000" tIns="46800" rIns="90000" bIns="46800"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600" b="0" i="0" u="none" strike="noStrike" kern="1200" cap="none" spc="150" normalizeH="0" noProof="0">
                <a:ln>
                  <a:noFill/>
                </a:ln>
                <a:solidFill>
                  <a:schemeClr val="accent4">
                    <a:lumMod val="50000"/>
                  </a:schemeClr>
                </a:solidFill>
                <a:effectLst/>
                <a:uLnTx/>
                <a:uFillTx/>
                <a:latin typeface="微软雅黑" panose="020B0503020204020204" charset="-122"/>
                <a:ea typeface="微软雅黑" panose="020B0503020204020204" charset="-122"/>
                <a:cs typeface="微软雅黑" panose="020B0503020204020204" charset="-122"/>
              </a:rPr>
              <a:t>首因效应指第一印象对人们日后交往关系的影响。</a:t>
            </a:r>
          </a:p>
        </p:txBody>
      </p:sp>
      <p:sp>
        <p:nvSpPr>
          <p:cNvPr id="12" name="矩形 11"/>
          <p:cNvSpPr/>
          <p:nvPr>
            <p:custDataLst>
              <p:tags r:id="rId9"/>
            </p:custDataLst>
          </p:nvPr>
        </p:nvSpPr>
        <p:spPr>
          <a:xfrm>
            <a:off x="2944900" y="1954530"/>
            <a:ext cx="1621155" cy="584835"/>
          </a:xfrm>
          <a:prstGeom prst="rect">
            <a:avLst/>
          </a:prstGeom>
        </p:spPr>
        <p:txBody>
          <a:bodyPr wrap="square">
            <a:normAutofit fontScale="8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tab pos="66675" algn="l"/>
              </a:tabLst>
              <a:defRPr/>
            </a:pPr>
            <a:r>
              <a:rPr kumimoji="0" lang="zh-CN" altLang="en-US" sz="3200" b="1" i="0" u="none" strike="noStrike" kern="1200" cap="none" spc="150" normalizeH="0" noProof="0">
                <a:ln>
                  <a:noFill/>
                </a:ln>
                <a:solidFill>
                  <a:srgbClr val="1AA3AA"/>
                </a:solidFill>
                <a:effectLst/>
                <a:uLnTx/>
                <a:uFillTx/>
                <a:latin typeface="微软雅黑" panose="020B0503020204020204" charset="-122"/>
                <a:ea typeface="微软雅黑" panose="020B0503020204020204" charset="-122"/>
              </a:rPr>
              <a:t>近因效应</a:t>
            </a:r>
          </a:p>
        </p:txBody>
      </p:sp>
      <p:sp>
        <p:nvSpPr>
          <p:cNvPr id="13" name="矩形 12"/>
          <p:cNvSpPr/>
          <p:nvPr>
            <p:custDataLst>
              <p:tags r:id="rId10"/>
            </p:custDataLst>
          </p:nvPr>
        </p:nvSpPr>
        <p:spPr>
          <a:xfrm>
            <a:off x="2894330" y="2539365"/>
            <a:ext cx="1931670" cy="1671955"/>
          </a:xfrm>
          <a:prstGeom prst="rect">
            <a:avLst/>
          </a:prstGeom>
        </p:spPr>
        <p:txBody>
          <a:bodyPr wrap="square" lIns="90000" tIns="46800" rIns="90000" bIns="46800" anchor="t" anchorCtr="0">
            <a:noAutofit/>
          </a:bodyPr>
          <a:lstStyle/>
          <a:p>
            <a:pPr marL="0" marR="0" lvl="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150" normalizeH="0" noProof="0">
                <a:ln>
                  <a:noFill/>
                </a:ln>
                <a:solidFill>
                  <a:schemeClr val="accent4">
                    <a:lumMod val="50000"/>
                  </a:schemeClr>
                </a:solidFill>
                <a:effectLst/>
                <a:uLnTx/>
                <a:uFillTx/>
                <a:latin typeface="微软雅黑" panose="020B0503020204020204" charset="-122"/>
                <a:ea typeface="微软雅黑" panose="020B0503020204020204" charset="-122"/>
                <a:cs typeface="微软雅黑" panose="020B0503020204020204" charset="-122"/>
              </a:rPr>
              <a:t>近因效应指的是最后的印象对人们认知具有的影响。</a:t>
            </a:r>
          </a:p>
        </p:txBody>
      </p:sp>
      <p:sp>
        <p:nvSpPr>
          <p:cNvPr id="14" name="矩形 13"/>
          <p:cNvSpPr/>
          <p:nvPr>
            <p:custDataLst>
              <p:tags r:id="rId11"/>
            </p:custDataLst>
          </p:nvPr>
        </p:nvSpPr>
        <p:spPr>
          <a:xfrm>
            <a:off x="5139133" y="1954530"/>
            <a:ext cx="1621155" cy="584835"/>
          </a:xfrm>
          <a:prstGeom prst="rect">
            <a:avLst/>
          </a:prstGeom>
        </p:spPr>
        <p:txBody>
          <a:bodyPr wrap="square">
            <a:normAutofit fontScale="8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tab pos="66675" algn="l"/>
              </a:tabLst>
              <a:defRPr/>
            </a:pPr>
            <a:r>
              <a:rPr kumimoji="0" lang="en-US" altLang="zh-CN" sz="3200" b="1" i="0" u="none" strike="noStrike" kern="1200" cap="none" spc="150" normalizeH="0" noProof="0">
                <a:ln>
                  <a:noFill/>
                </a:ln>
                <a:solidFill>
                  <a:srgbClr val="9BBB59"/>
                </a:solidFill>
                <a:effectLst/>
                <a:uLnTx/>
                <a:uFillTx/>
                <a:latin typeface="微软雅黑" panose="020B0503020204020204" charset="-122"/>
                <a:ea typeface="微软雅黑" panose="020B0503020204020204" charset="-122"/>
              </a:rPr>
              <a:t>光环效应</a:t>
            </a:r>
          </a:p>
        </p:txBody>
      </p:sp>
      <p:sp>
        <p:nvSpPr>
          <p:cNvPr id="15" name="矩形 14"/>
          <p:cNvSpPr/>
          <p:nvPr>
            <p:custDataLst>
              <p:tags r:id="rId12"/>
            </p:custDataLst>
          </p:nvPr>
        </p:nvSpPr>
        <p:spPr>
          <a:xfrm>
            <a:off x="4795520" y="2540635"/>
            <a:ext cx="2380615" cy="3254375"/>
          </a:xfrm>
          <a:prstGeom prst="rect">
            <a:avLst/>
          </a:prstGeom>
        </p:spPr>
        <p:txBody>
          <a:bodyPr wrap="square" lIns="90000" tIns="46800" rIns="90000" bIns="46800" anchor="t" anchorCtr="0"/>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150" normalizeH="0" noProof="0">
                <a:ln>
                  <a:noFill/>
                </a:ln>
                <a:solidFill>
                  <a:schemeClr val="accent4">
                    <a:lumMod val="50000"/>
                  </a:schemeClr>
                </a:solidFill>
                <a:effectLst/>
                <a:uLnTx/>
                <a:uFillTx/>
                <a:latin typeface="微软雅黑" panose="020B0503020204020204" charset="-122"/>
                <a:ea typeface="微软雅黑" panose="020B0503020204020204" charset="-122"/>
                <a:cs typeface="微软雅黑" panose="020B0503020204020204" charset="-122"/>
              </a:rPr>
              <a:t>光环效应又称晕轮效应， 指的是在人际交往中， 人们常从对方所具有的某个特性而泛化到其他有关的一系列特性上， 从局部信息形成一个完整的印象， 即根据最少量的情况对别人做出全面的结论。 </a:t>
            </a:r>
          </a:p>
        </p:txBody>
      </p:sp>
      <p:sp>
        <p:nvSpPr>
          <p:cNvPr id="16" name="矩形 15"/>
          <p:cNvSpPr/>
          <p:nvPr>
            <p:custDataLst>
              <p:tags r:id="rId13"/>
            </p:custDataLst>
          </p:nvPr>
        </p:nvSpPr>
        <p:spPr>
          <a:xfrm>
            <a:off x="7603875" y="1954530"/>
            <a:ext cx="1621155" cy="584835"/>
          </a:xfrm>
          <a:prstGeom prst="rect">
            <a:avLst/>
          </a:prstGeom>
        </p:spPr>
        <p:txBody>
          <a:bodyPr wrap="square">
            <a:normAutofit fontScale="67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tab pos="66675" algn="l"/>
              </a:tabLst>
              <a:defRPr/>
            </a:pPr>
            <a:r>
              <a:rPr kumimoji="0" lang="en-US" altLang="zh-CN" sz="3200" b="1" i="0" u="none" strike="noStrike" kern="1200" cap="none" spc="150" normalizeH="0" noProof="0">
                <a:ln>
                  <a:noFill/>
                </a:ln>
                <a:solidFill>
                  <a:srgbClr val="FFC000"/>
                </a:solidFill>
                <a:effectLst/>
                <a:uLnTx/>
                <a:uFillTx/>
                <a:latin typeface="微软雅黑" panose="020B0503020204020204" charset="-122"/>
                <a:ea typeface="微软雅黑" panose="020B0503020204020204" charset="-122"/>
              </a:rPr>
              <a:t> </a:t>
            </a:r>
            <a:r>
              <a:rPr kumimoji="0" lang="en-US" altLang="zh-CN" sz="4000" b="1" i="0" u="none" strike="noStrike" kern="1200" cap="none" spc="150" normalizeH="0" noProof="0">
                <a:ln>
                  <a:noFill/>
                </a:ln>
                <a:solidFill>
                  <a:srgbClr val="FFC000"/>
                </a:solidFill>
                <a:effectLst/>
                <a:uLnTx/>
                <a:uFillTx/>
                <a:latin typeface="微软雅黑" panose="020B0503020204020204" charset="-122"/>
                <a:ea typeface="微软雅黑" panose="020B0503020204020204" charset="-122"/>
              </a:rPr>
              <a:t>投射效应</a:t>
            </a:r>
          </a:p>
        </p:txBody>
      </p:sp>
      <p:sp>
        <p:nvSpPr>
          <p:cNvPr id="17" name="矩形 16"/>
          <p:cNvSpPr/>
          <p:nvPr>
            <p:custDataLst>
              <p:tags r:id="rId14"/>
            </p:custDataLst>
          </p:nvPr>
        </p:nvSpPr>
        <p:spPr>
          <a:xfrm>
            <a:off x="7507605" y="2539365"/>
            <a:ext cx="2138680" cy="3255645"/>
          </a:xfrm>
          <a:prstGeom prst="rect">
            <a:avLst/>
          </a:prstGeom>
        </p:spPr>
        <p:txBody>
          <a:bodyPr wrap="square" lIns="90000" tIns="46800" rIns="90000" bIns="46800" anchor="t" anchorCtr="0">
            <a:norm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150" normalizeH="0" noProof="0">
                <a:ln>
                  <a:noFill/>
                </a:ln>
                <a:solidFill>
                  <a:schemeClr val="accent4">
                    <a:lumMod val="50000"/>
                  </a:schemeClr>
                </a:solidFill>
                <a:effectLst/>
                <a:uLnTx/>
                <a:uFillTx/>
                <a:latin typeface="微软雅黑" panose="020B0503020204020204" charset="-122"/>
                <a:ea typeface="微软雅黑" panose="020B0503020204020204" charset="-122"/>
                <a:cs typeface="微软雅黑" panose="020B0503020204020204" charset="-122"/>
              </a:rPr>
              <a:t>投射效应是指在人际交往中，认知者形成对别人的印象时总是假设他人与自己有相同的倾向， 即把自己的特性投射到其他人身上。 </a:t>
            </a:r>
          </a:p>
        </p:txBody>
      </p:sp>
      <p:sp>
        <p:nvSpPr>
          <p:cNvPr id="18" name="矩形 17"/>
          <p:cNvSpPr/>
          <p:nvPr>
            <p:custDataLst>
              <p:tags r:id="rId15"/>
            </p:custDataLst>
          </p:nvPr>
        </p:nvSpPr>
        <p:spPr>
          <a:xfrm>
            <a:off x="9860901" y="1954530"/>
            <a:ext cx="1621155" cy="584835"/>
          </a:xfrm>
          <a:prstGeom prst="rect">
            <a:avLst/>
          </a:prstGeom>
        </p:spPr>
        <p:txBody>
          <a:bodyPr wrap="square">
            <a:normAutofit fontScale="8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tab pos="66675" algn="l"/>
              </a:tabLst>
              <a:defRPr/>
            </a:pPr>
            <a:r>
              <a:rPr kumimoji="0" lang="zh-CN" altLang="en-US" sz="3200" b="1" i="0" u="none" strike="noStrike" kern="1200" cap="none" spc="150" normalizeH="0" noProof="0">
                <a:ln>
                  <a:noFill/>
                </a:ln>
                <a:solidFill>
                  <a:srgbClr val="69A35B"/>
                </a:solidFill>
                <a:effectLst/>
                <a:uLnTx/>
                <a:uFillTx/>
                <a:latin typeface="微软雅黑" panose="020B0503020204020204" charset="-122"/>
                <a:ea typeface="微软雅黑" panose="020B0503020204020204" charset="-122"/>
              </a:rPr>
              <a:t>定势效应</a:t>
            </a:r>
          </a:p>
        </p:txBody>
      </p:sp>
      <p:sp>
        <p:nvSpPr>
          <p:cNvPr id="19" name="矩形 18"/>
          <p:cNvSpPr/>
          <p:nvPr>
            <p:custDataLst>
              <p:tags r:id="rId16"/>
            </p:custDataLst>
          </p:nvPr>
        </p:nvSpPr>
        <p:spPr>
          <a:xfrm>
            <a:off x="9890760" y="2539365"/>
            <a:ext cx="1694180" cy="3053715"/>
          </a:xfrm>
          <a:prstGeom prst="rect">
            <a:avLst/>
          </a:prstGeom>
        </p:spPr>
        <p:txBody>
          <a:bodyPr wrap="square" lIns="90000" tIns="46800" rIns="90000" bIns="46800" anchor="t"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150" normalizeH="0" noProof="0">
                <a:ln>
                  <a:noFill/>
                </a:ln>
                <a:solidFill>
                  <a:schemeClr val="accent4">
                    <a:lumMod val="50000"/>
                  </a:schemeClr>
                </a:solidFill>
                <a:effectLst/>
                <a:uLnTx/>
                <a:uFillTx/>
                <a:latin typeface="微软雅黑" panose="020B0503020204020204" charset="-122"/>
                <a:ea typeface="微软雅黑" panose="020B0503020204020204" charset="-122"/>
                <a:cs typeface="微软雅黑" panose="020B0503020204020204" charset="-122"/>
              </a:rPr>
              <a:t>定势效应是指由于人们头脑中存在着某种想法， 而影响对他人的认知和评价。 </a:t>
            </a:r>
          </a:p>
        </p:txBody>
      </p:sp>
      <p:grpSp>
        <p:nvGrpSpPr>
          <p:cNvPr id="20" name="组合 19"/>
          <p:cNvGrpSpPr/>
          <p:nvPr>
            <p:custDataLst>
              <p:tags r:id="rId17"/>
            </p:custDataLst>
          </p:nvPr>
        </p:nvGrpSpPr>
        <p:grpSpPr>
          <a:xfrm>
            <a:off x="2332619" y="733641"/>
            <a:ext cx="340133" cy="402569"/>
            <a:chOff x="3211122" y="609462"/>
            <a:chExt cx="340133" cy="402569"/>
          </a:xfrm>
          <a:solidFill>
            <a:sysClr val="window" lastClr="FFFFFF">
              <a:lumMod val="85000"/>
            </a:sysClr>
          </a:solidFill>
        </p:grpSpPr>
        <p:sp>
          <p:nvSpPr>
            <p:cNvPr id="21" name="矩形 20"/>
            <p:cNvSpPr/>
            <p:nvPr>
              <p:custDataLst>
                <p:tags r:id="rId22"/>
              </p:custDataLst>
            </p:nvPr>
          </p:nvSpPr>
          <p:spPr>
            <a:xfrm>
              <a:off x="3499400" y="609462"/>
              <a:ext cx="51855" cy="402569"/>
            </a:xfrm>
            <a:prstGeom prst="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50000"/>
                    <a:lumOff val="50000"/>
                  </a:srgbClr>
                </a:solidFill>
                <a:effectLst/>
                <a:uLnTx/>
                <a:uFillTx/>
                <a:latin typeface="微软雅黑" panose="020B0503020204020204" charset="-122"/>
                <a:ea typeface="微软雅黑" panose="020B0503020204020204" charset="-122"/>
              </a:endParaRPr>
            </a:p>
          </p:txBody>
        </p:sp>
        <p:sp>
          <p:nvSpPr>
            <p:cNvPr id="22" name="矩形 21"/>
            <p:cNvSpPr/>
            <p:nvPr>
              <p:custDataLst>
                <p:tags r:id="rId23"/>
              </p:custDataLst>
            </p:nvPr>
          </p:nvSpPr>
          <p:spPr>
            <a:xfrm>
              <a:off x="3356853" y="735806"/>
              <a:ext cx="50102" cy="276225"/>
            </a:xfrm>
            <a:prstGeom prst="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50000"/>
                    <a:lumOff val="50000"/>
                  </a:srgbClr>
                </a:solidFill>
                <a:effectLst/>
                <a:uLnTx/>
                <a:uFillTx/>
                <a:latin typeface="微软雅黑" panose="020B0503020204020204" charset="-122"/>
                <a:ea typeface="微软雅黑" panose="020B0503020204020204" charset="-122"/>
              </a:endParaRPr>
            </a:p>
          </p:txBody>
        </p:sp>
        <p:sp>
          <p:nvSpPr>
            <p:cNvPr id="23" name="矩形 22"/>
            <p:cNvSpPr/>
            <p:nvPr>
              <p:custDataLst>
                <p:tags r:id="rId24"/>
              </p:custDataLst>
            </p:nvPr>
          </p:nvSpPr>
          <p:spPr>
            <a:xfrm>
              <a:off x="3211122" y="852488"/>
              <a:ext cx="51855" cy="159543"/>
            </a:xfrm>
            <a:prstGeom prst="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50000"/>
                    <a:lumOff val="50000"/>
                  </a:srgbClr>
                </a:solidFill>
                <a:effectLst/>
                <a:uLnTx/>
                <a:uFillTx/>
                <a:latin typeface="微软雅黑" panose="020B0503020204020204" charset="-122"/>
                <a:ea typeface="微软雅黑" panose="020B0503020204020204" charset="-122"/>
              </a:endParaRPr>
            </a:p>
          </p:txBody>
        </p:sp>
      </p:grpSp>
      <p:grpSp>
        <p:nvGrpSpPr>
          <p:cNvPr id="24" name="组合 23"/>
          <p:cNvGrpSpPr/>
          <p:nvPr>
            <p:custDataLst>
              <p:tags r:id="rId18"/>
            </p:custDataLst>
          </p:nvPr>
        </p:nvGrpSpPr>
        <p:grpSpPr>
          <a:xfrm>
            <a:off x="9538879" y="724115"/>
            <a:ext cx="340133" cy="402569"/>
            <a:chOff x="3268272" y="1083754"/>
            <a:chExt cx="340133" cy="402569"/>
          </a:xfrm>
          <a:solidFill>
            <a:sysClr val="window" lastClr="FFFFFF">
              <a:lumMod val="85000"/>
            </a:sysClr>
          </a:solidFill>
        </p:grpSpPr>
        <p:sp>
          <p:nvSpPr>
            <p:cNvPr id="25" name="矩形 24"/>
            <p:cNvSpPr/>
            <p:nvPr>
              <p:custDataLst>
                <p:tags r:id="rId19"/>
              </p:custDataLst>
            </p:nvPr>
          </p:nvSpPr>
          <p:spPr>
            <a:xfrm>
              <a:off x="3268272" y="1083754"/>
              <a:ext cx="51855" cy="402569"/>
            </a:xfrm>
            <a:prstGeom prst="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50000"/>
                    <a:lumOff val="50000"/>
                  </a:srgbClr>
                </a:solidFill>
                <a:effectLst/>
                <a:uLnTx/>
                <a:uFillTx/>
                <a:latin typeface="微软雅黑" panose="020B0503020204020204" charset="-122"/>
                <a:ea typeface="微软雅黑" panose="020B0503020204020204" charset="-122"/>
              </a:endParaRPr>
            </a:p>
          </p:txBody>
        </p:sp>
        <p:sp>
          <p:nvSpPr>
            <p:cNvPr id="26" name="矩形 25"/>
            <p:cNvSpPr/>
            <p:nvPr>
              <p:custDataLst>
                <p:tags r:id="rId20"/>
              </p:custDataLst>
            </p:nvPr>
          </p:nvSpPr>
          <p:spPr>
            <a:xfrm>
              <a:off x="3414003" y="1210098"/>
              <a:ext cx="49922" cy="276225"/>
            </a:xfrm>
            <a:prstGeom prst="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50000"/>
                    <a:lumOff val="50000"/>
                  </a:srgbClr>
                </a:solidFill>
                <a:effectLst/>
                <a:uLnTx/>
                <a:uFillTx/>
                <a:latin typeface="微软雅黑" panose="020B0503020204020204" charset="-122"/>
                <a:ea typeface="微软雅黑" panose="020B0503020204020204" charset="-122"/>
              </a:endParaRPr>
            </a:p>
          </p:txBody>
        </p:sp>
        <p:sp>
          <p:nvSpPr>
            <p:cNvPr id="27" name="矩形 26"/>
            <p:cNvSpPr/>
            <p:nvPr>
              <p:custDataLst>
                <p:tags r:id="rId21"/>
              </p:custDataLst>
            </p:nvPr>
          </p:nvSpPr>
          <p:spPr>
            <a:xfrm>
              <a:off x="3556550" y="1326780"/>
              <a:ext cx="51855" cy="159543"/>
            </a:xfrm>
            <a:prstGeom prst="rect">
              <a:avLst/>
            </a:prstGeom>
            <a:grp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50000"/>
                    <a:lumOff val="50000"/>
                  </a:srgbClr>
                </a:solidFill>
                <a:effectLst/>
                <a:uLnTx/>
                <a:uFillTx/>
                <a:latin typeface="微软雅黑" panose="020B0503020204020204" charset="-122"/>
                <a:ea typeface="微软雅黑" panose="020B0503020204020204" charset="-122"/>
              </a:endParaRPr>
            </a:p>
          </p:txBody>
        </p:sp>
      </p:grpSp>
      <p:sp>
        <p:nvSpPr>
          <p:cNvPr id="23554" name="Rectangle 2"/>
          <p:cNvSpPr>
            <a:spLocks noGrp="1" noRot="1"/>
          </p:cNvSpPr>
          <p:nvPr/>
        </p:nvSpPr>
        <p:spPr>
          <a:xfrm>
            <a:off x="2945130" y="364490"/>
            <a:ext cx="6177915"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indent="0" algn="ctr" defTabSz="1218565" fontAlgn="base">
              <a:lnSpc>
                <a:spcPct val="120000"/>
              </a:lnSpc>
              <a:spcBef>
                <a:spcPct val="0"/>
              </a:spcBef>
              <a:spcAft>
                <a:spcPct val="0"/>
              </a:spcAft>
              <a:buFont typeface="Arial" panose="020B0604020202020204" pitchFamily="34" charset="0"/>
              <a:buNone/>
            </a:pPr>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sym typeface="+mn-ea"/>
              </a:rPr>
              <a:t>人际交往中的心理效应</a:t>
            </a:r>
            <a:endPar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57550" y="3868420"/>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p>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二</a:t>
            </a:r>
          </a:p>
        </p:txBody>
      </p:sp>
      <p:sp>
        <p:nvSpPr>
          <p:cNvPr id="6" name="文本框 5"/>
          <p:cNvSpPr txBox="1"/>
          <p:nvPr/>
        </p:nvSpPr>
        <p:spPr>
          <a:xfrm>
            <a:off x="4403725" y="2784475"/>
            <a:ext cx="3785870" cy="1445260"/>
          </a:xfrm>
          <a:prstGeom prst="rect">
            <a:avLst/>
          </a:prstGeom>
          <a:noFill/>
        </p:spPr>
        <p:txBody>
          <a:bodyPr wrap="square" rtlCol="0">
            <a:spAutoFit/>
          </a:bodyPr>
          <a:lstStyle/>
          <a:p>
            <a:pPr indent="0" algn="dist">
              <a:buNone/>
            </a:pPr>
            <a:r>
              <a:rPr lang="zh-CN" altLang="en-US" sz="4400">
                <a:solidFill>
                  <a:srgbClr val="F8E2B7"/>
                </a:solidFill>
              </a:rPr>
              <a:t>青春期遇上</a:t>
            </a:r>
          </a:p>
          <a:p>
            <a:pPr indent="0" algn="dist">
              <a:buNone/>
            </a:pPr>
            <a:r>
              <a:rPr lang="zh-CN" altLang="en-US" sz="4400">
                <a:solidFill>
                  <a:srgbClr val="F8E2B7"/>
                </a:solidFill>
              </a:rPr>
              <a:t>更年期</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sp>
        <p:nvSpPr>
          <p:cNvPr id="11" name="1"/>
          <p:cNvSpPr txBox="1">
            <a:spLocks noChangeArrowheads="1"/>
          </p:cNvSpPr>
          <p:nvPr/>
        </p:nvSpPr>
        <p:spPr>
          <a:xfrm>
            <a:off x="6969760" y="1598295"/>
            <a:ext cx="4631690" cy="2011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just"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一个美好的家庭，乃是一切幸福和力量的根源。</a:t>
            </a:r>
          </a:p>
          <a:p>
            <a:pPr marL="0" marR="0" indent="0" algn="r"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———冰心</a:t>
            </a:r>
          </a:p>
        </p:txBody>
      </p:sp>
      <p:grpSp>
        <p:nvGrpSpPr>
          <p:cNvPr id="8" name="组合 7"/>
          <p:cNvGrpSpPr/>
          <p:nvPr/>
        </p:nvGrpSpPr>
        <p:grpSpPr>
          <a:xfrm>
            <a:off x="357505" y="276225"/>
            <a:ext cx="2085975" cy="802640"/>
            <a:chOff x="563" y="435"/>
            <a:chExt cx="3285"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项目二</a:t>
              </a:r>
              <a:endParaRPr lang="zh-CN" altLang="en-US" sz="3200">
                <a:solidFill>
                  <a:srgbClr val="57493D"/>
                </a:solidFill>
              </a:endParaRPr>
            </a:p>
          </p:txBody>
        </p:sp>
      </p:gr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项目二</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727315" y="2026285"/>
            <a:ext cx="391604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亲子关系</a:t>
            </a:r>
          </a:p>
        </p:txBody>
      </p:sp>
      <p:sp>
        <p:nvSpPr>
          <p:cNvPr id="9" name="1"/>
          <p:cNvSpPr txBox="1">
            <a:spLocks noChangeArrowheads="1"/>
          </p:cNvSpPr>
          <p:nvPr/>
        </p:nvSpPr>
        <p:spPr>
          <a:xfrm>
            <a:off x="7964170" y="42760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endPar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1"/>
          <p:cNvSpPr txBox="1">
            <a:spLocks noChangeArrowheads="1"/>
          </p:cNvSpPr>
          <p:nvPr/>
        </p:nvSpPr>
        <p:spPr>
          <a:xfrm>
            <a:off x="7727315" y="3355975"/>
            <a:ext cx="391604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亲子关系对心理健康的影响</a:t>
            </a:r>
          </a:p>
        </p:txBody>
      </p:sp>
      <p:sp>
        <p:nvSpPr>
          <p:cNvPr id="4" name="1"/>
          <p:cNvSpPr txBox="1">
            <a:spLocks noChangeArrowheads="1"/>
          </p:cNvSpPr>
          <p:nvPr/>
        </p:nvSpPr>
        <p:spPr>
          <a:xfrm>
            <a:off x="7727315" y="4685665"/>
            <a:ext cx="391604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青春期的亲子关系</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2797810" y="783590"/>
            <a:ext cx="663575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sz="36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亲子关系对心理健康的影响</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797810" y="4715510"/>
            <a:ext cx="6828155" cy="866775"/>
            <a:chOff x="12282" y="1694"/>
            <a:chExt cx="5420" cy="1365"/>
          </a:xfrm>
        </p:grpSpPr>
        <p:sp>
          <p:nvSpPr>
            <p:cNvPr id="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亲子关系直接影响孩子人格结构的形成和发展</a:t>
              </a:r>
            </a:p>
          </p:txBody>
        </p:sp>
        <p:cxnSp>
          <p:nvCxnSpPr>
            <p:cNvPr id="16" name="直接连接符 1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797810" y="3439795"/>
            <a:ext cx="6828155" cy="866775"/>
            <a:chOff x="12282" y="1694"/>
            <a:chExt cx="5420" cy="1365"/>
          </a:xfrm>
        </p:grpSpPr>
        <p:sp>
          <p:nvSpPr>
            <p:cNvPr id="1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亲子关系直接影响孩子对世界的基本态度的形成</a:t>
              </a:r>
            </a:p>
          </p:txBody>
        </p:sp>
        <p:cxnSp>
          <p:nvCxnSpPr>
            <p:cNvPr id="19" name="直接连接符 18"/>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797810" y="2335530"/>
            <a:ext cx="6828155" cy="866775"/>
            <a:chOff x="12282" y="1694"/>
            <a:chExt cx="5420" cy="1365"/>
          </a:xfrm>
        </p:grpSpPr>
        <p:sp>
          <p:nvSpPr>
            <p:cNvPr id="22"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亲子关系直接影响孩子语言及认知能力的发展</a:t>
              </a:r>
            </a:p>
          </p:txBody>
        </p:sp>
        <p:cxnSp>
          <p:nvCxnSpPr>
            <p:cNvPr id="23" name="直接连接符 22"/>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797810" y="5819775"/>
            <a:ext cx="6828155" cy="866775"/>
            <a:chOff x="12282" y="1694"/>
            <a:chExt cx="5420" cy="1365"/>
          </a:xfrm>
        </p:grpSpPr>
        <p:sp>
          <p:nvSpPr>
            <p:cNvPr id="2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亲子关系也会影响孩子人际交往能力的发展</a:t>
              </a:r>
            </a:p>
          </p:txBody>
        </p:sp>
        <p:cxnSp>
          <p:nvCxnSpPr>
            <p:cNvPr id="26" name="直接连接符 2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项目二</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心海远航</a:t>
            </a:r>
          </a:p>
        </p:txBody>
      </p:sp>
      <p:sp>
        <p:nvSpPr>
          <p:cNvPr id="8" name="1"/>
          <p:cNvSpPr txBox="1">
            <a:spLocks noChangeArrowheads="1"/>
          </p:cNvSpPr>
          <p:nvPr/>
        </p:nvSpPr>
        <p:spPr>
          <a:xfrm>
            <a:off x="7362825" y="2087245"/>
            <a:ext cx="46386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如何与父母温情相处</a:t>
            </a:r>
          </a:p>
        </p:txBody>
      </p:sp>
      <p:sp>
        <p:nvSpPr>
          <p:cNvPr id="9" name="1"/>
          <p:cNvSpPr txBox="1">
            <a:spLocks noChangeArrowheads="1"/>
          </p:cNvSpPr>
          <p:nvPr/>
        </p:nvSpPr>
        <p:spPr>
          <a:xfrm>
            <a:off x="7362825" y="4276090"/>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来自心理咨询师的建议</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565150" y="1132205"/>
            <a:ext cx="11191240" cy="57397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F3F0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6"/>
          <p:cNvSpPr/>
          <p:nvPr/>
        </p:nvSpPr>
        <p:spPr>
          <a:xfrm>
            <a:off x="1328420" y="1357630"/>
            <a:ext cx="9792970" cy="51308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A18C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任意多边形 1"/>
          <p:cNvSpPr/>
          <p:nvPr/>
        </p:nvSpPr>
        <p:spPr>
          <a:xfrm>
            <a:off x="2101215" y="1716405"/>
            <a:ext cx="8523605" cy="45720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blipFill rotWithShape="1">
            <a:blip r:embed="rId3"/>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4"/>
          <p:cNvSpPr/>
          <p:nvPr/>
        </p:nvSpPr>
        <p:spPr>
          <a:xfrm>
            <a:off x="2101215" y="1814830"/>
            <a:ext cx="8523605" cy="45720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57493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4008755" y="347345"/>
            <a:ext cx="4174490" cy="953135"/>
          </a:xfrm>
          <a:prstGeom prst="rect">
            <a:avLst/>
          </a:prstGeom>
          <a:noFill/>
          <a:ln>
            <a:noFill/>
          </a:ln>
          <a:extLst>
            <a:ext uri="{909E8E84-426E-40DD-AFC4-6F175D3DCCD1}">
              <a14:hiddenFill xmlns:a14="http://schemas.microsoft.com/office/drawing/2010/main">
                <a:solidFill>
                  <a:srgbClr val="F8E2B7"/>
                </a:solidFill>
              </a14:hiddenFill>
            </a:ext>
          </a:extLst>
        </p:spPr>
        <p:txBody>
          <a:bodyPr wrap="square" rtlCol="0">
            <a:spAutoFit/>
          </a:bodyPr>
          <a:lstStyle/>
          <a:p>
            <a:pPr indent="0" algn="dist">
              <a:buNone/>
            </a:pPr>
            <a:r>
              <a:rPr kumimoji="1"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如何与父母温情相处</a:t>
            </a:r>
            <a:endParaRPr kumimoji="1"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endParaRPr>
          </a:p>
          <a:p>
            <a:pPr indent="0" algn="dist">
              <a:buNone/>
            </a:pPr>
            <a:endParaRPr lang="zh-CN" altLang="en-US" sz="2800">
              <a:solidFill>
                <a:srgbClr val="57493D"/>
              </a:solidFill>
            </a:endParaRPr>
          </a:p>
        </p:txBody>
      </p:sp>
      <p:sp>
        <p:nvSpPr>
          <p:cNvPr id="21" name="文本框 3"/>
          <p:cNvSpPr txBox="1"/>
          <p:nvPr/>
        </p:nvSpPr>
        <p:spPr>
          <a:xfrm>
            <a:off x="3183890" y="3778250"/>
            <a:ext cx="608203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rPr>
              <a:t>02</a:t>
            </a:r>
            <a:r>
              <a:rPr lang="zh-CN" altLang="en-US" sz="3600" dirty="0">
                <a:solidFill>
                  <a:srgbClr val="F8E2B7"/>
                </a:solidFill>
                <a:latin typeface="思源黑体旧字形 Light" panose="020B0300000000000000" charset="-128"/>
                <a:ea typeface="宋体" panose="02010600030101010101" pitchFamily="2" charset="-122"/>
                <a:cs typeface="思源黑体旧字形 Light" panose="020B0300000000000000" charset="-128"/>
              </a:rPr>
              <a:t>、</a:t>
            </a:r>
            <a:r>
              <a:rPr lang="en-US" altLang="zh-CN" sz="36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rPr>
              <a:t>换位思考</a:t>
            </a:r>
          </a:p>
        </p:txBody>
      </p:sp>
      <p:sp>
        <p:nvSpPr>
          <p:cNvPr id="9" name="矩形 8"/>
          <p:cNvSpPr/>
          <p:nvPr/>
        </p:nvSpPr>
        <p:spPr>
          <a:xfrm>
            <a:off x="3787775" y="347345"/>
            <a:ext cx="88900" cy="685165"/>
          </a:xfrm>
          <a:prstGeom prst="rect">
            <a:avLst/>
          </a:prstGeom>
          <a:solidFill>
            <a:srgbClr val="A18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15325" y="327660"/>
            <a:ext cx="88900" cy="68516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15" name="文本框 230"/>
          <p:cNvSpPr txBox="1"/>
          <p:nvPr/>
        </p:nvSpPr>
        <p:spPr>
          <a:xfrm>
            <a:off x="3859530" y="3075940"/>
            <a:ext cx="4730115" cy="527685"/>
          </a:xfrm>
          <a:prstGeom prst="rect">
            <a:avLst/>
          </a:prstGeom>
          <a:noFill/>
          <a:ln>
            <a:noFill/>
          </a:ln>
        </p:spPr>
        <p:txBody>
          <a:bodyPr lIns="0" tIns="0" rIns="0" bIns="0" upright="1"/>
          <a:lstStyle/>
          <a:p>
            <a:pPr marL="0" marR="0" algn="ctr">
              <a:lnSpc>
                <a:spcPct val="100000"/>
              </a:lnSpc>
              <a:spcBef>
                <a:spcPts val="0"/>
              </a:spcBef>
              <a:buClrTx/>
              <a:buSzTx/>
              <a:buFontTx/>
            </a:pPr>
            <a:r>
              <a:rPr lang="en-US" altLang="zh-CN" sz="36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sym typeface="Times New Roman" panose="02020603050405020304"/>
              </a:rPr>
              <a:t>01</a:t>
            </a:r>
            <a:r>
              <a:rPr lang="zh-CN" altLang="en-US" sz="3600" dirty="0">
                <a:solidFill>
                  <a:srgbClr val="F8E2B7"/>
                </a:solidFill>
                <a:latin typeface="思源黑体旧字形 Light" panose="020B0300000000000000" charset="-128"/>
                <a:ea typeface="宋体" panose="02010600030101010101" pitchFamily="2" charset="-122"/>
                <a:cs typeface="思源黑体旧字形 Light" panose="020B0300000000000000" charset="-128"/>
                <a:sym typeface="+mn-ea"/>
              </a:rPr>
              <a:t>、</a:t>
            </a:r>
            <a:r>
              <a:rPr lang="en-US" altLang="zh-CN" sz="36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sym typeface="Times New Roman" panose="02020603050405020304"/>
              </a:rPr>
              <a:t>双方反思</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565150" y="1132205"/>
            <a:ext cx="11191240" cy="57397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F3F0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6"/>
          <p:cNvSpPr/>
          <p:nvPr/>
        </p:nvSpPr>
        <p:spPr>
          <a:xfrm>
            <a:off x="1328420" y="1357630"/>
            <a:ext cx="9792970" cy="51308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A18C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任意多边形 1"/>
          <p:cNvSpPr/>
          <p:nvPr/>
        </p:nvSpPr>
        <p:spPr>
          <a:xfrm>
            <a:off x="2101215" y="1716405"/>
            <a:ext cx="8523605" cy="45720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blipFill rotWithShape="1">
            <a:blip r:embed="rId3"/>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4"/>
          <p:cNvSpPr/>
          <p:nvPr/>
        </p:nvSpPr>
        <p:spPr>
          <a:xfrm>
            <a:off x="2101215" y="1814830"/>
            <a:ext cx="8523605" cy="45720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423" h="7200">
                <a:moveTo>
                  <a:pt x="6712" y="0"/>
                </a:moveTo>
                <a:cubicBezTo>
                  <a:pt x="10418" y="0"/>
                  <a:pt x="13423" y="3005"/>
                  <a:pt x="13423" y="6712"/>
                </a:cubicBezTo>
                <a:cubicBezTo>
                  <a:pt x="13423" y="6856"/>
                  <a:pt x="13418" y="7000"/>
                  <a:pt x="13409" y="7143"/>
                </a:cubicBezTo>
                <a:lnTo>
                  <a:pt x="13405" y="7200"/>
                </a:lnTo>
                <a:lnTo>
                  <a:pt x="18" y="7200"/>
                </a:lnTo>
                <a:lnTo>
                  <a:pt x="14" y="7143"/>
                </a:lnTo>
                <a:cubicBezTo>
                  <a:pt x="5" y="7000"/>
                  <a:pt x="0" y="6856"/>
                  <a:pt x="0" y="6712"/>
                </a:cubicBezTo>
                <a:cubicBezTo>
                  <a:pt x="0" y="3005"/>
                  <a:pt x="3005" y="0"/>
                  <a:pt x="6712" y="0"/>
                </a:cubicBezTo>
                <a:close/>
              </a:path>
            </a:pathLst>
          </a:custGeom>
          <a:solidFill>
            <a:srgbClr val="57493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4008755" y="347345"/>
            <a:ext cx="4174490" cy="953135"/>
          </a:xfrm>
          <a:prstGeom prst="rect">
            <a:avLst/>
          </a:prstGeom>
          <a:noFill/>
          <a:ln>
            <a:noFill/>
          </a:ln>
          <a:extLst>
            <a:ext uri="{909E8E84-426E-40DD-AFC4-6F175D3DCCD1}">
              <a14:hiddenFill xmlns:a14="http://schemas.microsoft.com/office/drawing/2010/main">
                <a:solidFill>
                  <a:srgbClr val="F8E2B7"/>
                </a:solidFill>
              </a14:hiddenFill>
            </a:ext>
          </a:extLst>
        </p:spPr>
        <p:txBody>
          <a:bodyPr wrap="square" rtlCol="0">
            <a:spAutoFit/>
          </a:bodyPr>
          <a:lstStyle/>
          <a:p>
            <a:pPr indent="0" algn="dist">
              <a:buNone/>
            </a:pPr>
            <a:r>
              <a:rPr kumimoji="1"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如何与父母温情相处</a:t>
            </a:r>
            <a:endParaRPr kumimoji="1"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endParaRPr>
          </a:p>
          <a:p>
            <a:pPr indent="0" algn="dist">
              <a:buNone/>
            </a:pPr>
            <a:endParaRPr lang="zh-CN" altLang="en-US" sz="2800">
              <a:solidFill>
                <a:srgbClr val="57493D"/>
              </a:solidFill>
            </a:endParaRPr>
          </a:p>
        </p:txBody>
      </p:sp>
      <p:sp>
        <p:nvSpPr>
          <p:cNvPr id="21" name="文本框 3"/>
          <p:cNvSpPr txBox="1"/>
          <p:nvPr/>
        </p:nvSpPr>
        <p:spPr>
          <a:xfrm>
            <a:off x="3620135" y="3369310"/>
            <a:ext cx="608203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36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rPr>
              <a:t>02</a:t>
            </a:r>
            <a:r>
              <a:rPr lang="zh-CN" altLang="en-US" sz="3600" dirty="0">
                <a:solidFill>
                  <a:srgbClr val="F8E2B7"/>
                </a:solidFill>
                <a:latin typeface="思源黑体旧字形 Light" panose="020B0300000000000000" charset="-128"/>
                <a:ea typeface="宋体" panose="02010600030101010101" pitchFamily="2" charset="-122"/>
                <a:cs typeface="思源黑体旧字形 Light" panose="020B0300000000000000" charset="-128"/>
              </a:rPr>
              <a:t>、</a:t>
            </a:r>
            <a:r>
              <a:rPr lang="en-US" altLang="zh-CN" sz="32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rPr>
              <a:t>主动修复与父母的过去</a:t>
            </a:r>
          </a:p>
        </p:txBody>
      </p:sp>
      <p:sp>
        <p:nvSpPr>
          <p:cNvPr id="9" name="矩形 8"/>
          <p:cNvSpPr/>
          <p:nvPr/>
        </p:nvSpPr>
        <p:spPr>
          <a:xfrm>
            <a:off x="3787775" y="347345"/>
            <a:ext cx="88900" cy="685165"/>
          </a:xfrm>
          <a:prstGeom prst="rect">
            <a:avLst/>
          </a:prstGeom>
          <a:solidFill>
            <a:srgbClr val="A18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15325" y="327660"/>
            <a:ext cx="88900" cy="68516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15" name="文本框 230"/>
          <p:cNvSpPr txBox="1"/>
          <p:nvPr/>
        </p:nvSpPr>
        <p:spPr>
          <a:xfrm>
            <a:off x="3787775" y="2726055"/>
            <a:ext cx="5822950" cy="527685"/>
          </a:xfrm>
          <a:prstGeom prst="rect">
            <a:avLst/>
          </a:prstGeom>
          <a:noFill/>
          <a:ln>
            <a:noFill/>
          </a:ln>
        </p:spPr>
        <p:txBody>
          <a:bodyPr lIns="0" tIns="0" rIns="0" bIns="0" upright="1"/>
          <a:lstStyle/>
          <a:p>
            <a:pPr marL="0" marR="0" algn="l">
              <a:lnSpc>
                <a:spcPct val="100000"/>
              </a:lnSpc>
              <a:spcBef>
                <a:spcPts val="0"/>
              </a:spcBef>
              <a:buClrTx/>
              <a:buSzTx/>
              <a:buFontTx/>
            </a:pPr>
            <a:r>
              <a:rPr lang="en-US" altLang="zh-CN" sz="36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sym typeface="Times New Roman" panose="02020603050405020304"/>
              </a:rPr>
              <a:t>01</a:t>
            </a:r>
            <a:r>
              <a:rPr lang="zh-CN" altLang="en-US" sz="3600" dirty="0">
                <a:solidFill>
                  <a:srgbClr val="F8E2B7"/>
                </a:solidFill>
                <a:latin typeface="思源黑体旧字形 Light" panose="020B0300000000000000" charset="-128"/>
                <a:ea typeface="宋体" panose="02010600030101010101" pitchFamily="2" charset="-122"/>
                <a:cs typeface="思源黑体旧字形 Light" panose="020B0300000000000000" charset="-128"/>
                <a:sym typeface="+mn-ea"/>
              </a:rPr>
              <a:t>、</a:t>
            </a:r>
            <a:r>
              <a:rPr lang="en-US" altLang="zh-CN" sz="32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sym typeface="Times New Roman" panose="02020603050405020304"/>
              </a:rPr>
              <a:t>警惕“伪独立” 状态</a:t>
            </a:r>
          </a:p>
        </p:txBody>
      </p:sp>
      <p:sp>
        <p:nvSpPr>
          <p:cNvPr id="3" name="文本框 3"/>
          <p:cNvSpPr txBox="1"/>
          <p:nvPr/>
        </p:nvSpPr>
        <p:spPr>
          <a:xfrm>
            <a:off x="3620135" y="4130040"/>
            <a:ext cx="608203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36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rPr>
              <a:t>03</a:t>
            </a:r>
            <a:r>
              <a:rPr lang="zh-CN" altLang="en-US" sz="3600" dirty="0">
                <a:solidFill>
                  <a:srgbClr val="F8E2B7"/>
                </a:solidFill>
                <a:latin typeface="思源黑体旧字形 Light" panose="020B0300000000000000" charset="-128"/>
                <a:ea typeface="宋体" panose="02010600030101010101" pitchFamily="2" charset="-122"/>
                <a:cs typeface="思源黑体旧字形 Light" panose="020B0300000000000000" charset="-128"/>
              </a:rPr>
              <a:t>、</a:t>
            </a:r>
            <a:r>
              <a:rPr lang="en-US" altLang="zh-CN" sz="32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rPr>
              <a:t>抛弃偏见， 选择信任</a:t>
            </a:r>
          </a:p>
        </p:txBody>
      </p:sp>
      <p:sp>
        <p:nvSpPr>
          <p:cNvPr id="4" name="文本框 3"/>
          <p:cNvSpPr txBox="1"/>
          <p:nvPr/>
        </p:nvSpPr>
        <p:spPr>
          <a:xfrm>
            <a:off x="3620135" y="4775200"/>
            <a:ext cx="651637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36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rPr>
              <a:t>04</a:t>
            </a:r>
            <a:r>
              <a:rPr lang="zh-CN" altLang="en-US" sz="3600" dirty="0">
                <a:solidFill>
                  <a:srgbClr val="F8E2B7"/>
                </a:solidFill>
                <a:latin typeface="思源黑体旧字形 Light" panose="020B0300000000000000" charset="-128"/>
                <a:ea typeface="宋体" panose="02010600030101010101" pitchFamily="2" charset="-122"/>
                <a:cs typeface="思源黑体旧字形 Light" panose="020B0300000000000000" charset="-128"/>
              </a:rPr>
              <a:t>、</a:t>
            </a:r>
            <a:r>
              <a:rPr lang="en-US" altLang="zh-CN" sz="3200" dirty="0">
                <a:solidFill>
                  <a:srgbClr val="F8E2B7"/>
                </a:solidFill>
                <a:latin typeface="思源黑体旧字形 Light" panose="020B0300000000000000" charset="-128"/>
                <a:ea typeface="思源黑体旧字形 Light" panose="020B0300000000000000" charset="-128"/>
                <a:cs typeface="思源黑体旧字形 Light" panose="020B0300000000000000" charset="-128"/>
              </a:rPr>
              <a:t>逐步向父母介绍一个新的孩子</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95650" y="3874770"/>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p>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三</a:t>
            </a:r>
          </a:p>
        </p:txBody>
      </p:sp>
      <p:sp>
        <p:nvSpPr>
          <p:cNvPr id="6" name="文本框 5"/>
          <p:cNvSpPr txBox="1"/>
          <p:nvPr/>
        </p:nvSpPr>
        <p:spPr>
          <a:xfrm>
            <a:off x="4454525" y="2873375"/>
            <a:ext cx="3785870" cy="1445260"/>
          </a:xfrm>
          <a:prstGeom prst="rect">
            <a:avLst/>
          </a:prstGeom>
          <a:noFill/>
        </p:spPr>
        <p:txBody>
          <a:bodyPr wrap="square" rtlCol="0">
            <a:spAutoFit/>
          </a:bodyPr>
          <a:lstStyle/>
          <a:p>
            <a:pPr indent="0" algn="dist">
              <a:buNone/>
            </a:pPr>
            <a:r>
              <a:rPr lang="zh-CN" altLang="en-US" sz="4400">
                <a:solidFill>
                  <a:srgbClr val="F8E2B7"/>
                </a:solidFill>
              </a:rPr>
              <a:t>“铁哥们儿” 的心灵桥梁</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31745" y="334645"/>
            <a:ext cx="2988310" cy="5907405"/>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811780" y="647065"/>
            <a:ext cx="2428875" cy="525018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234815" y="892175"/>
            <a:ext cx="831215" cy="3969385"/>
          </a:xfrm>
          <a:prstGeom prst="rect">
            <a:avLst/>
          </a:prstGeom>
          <a:noFill/>
        </p:spPr>
        <p:txBody>
          <a:bodyPr wrap="square" rtlCol="0">
            <a:spAutoFit/>
          </a:bodyPr>
          <a:lstStyle/>
          <a:p>
            <a:pPr algn="ctr"/>
            <a:r>
              <a:rPr lang="zh-CN" altLang="en-US" sz="28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涵养关系</a:t>
            </a:r>
          </a:p>
          <a:p>
            <a:pPr algn="ctr"/>
            <a:endParaRPr lang="zh-CN" altLang="en-US" sz="2800" dirty="0">
              <a:solidFill>
                <a:srgbClr val="F8E2B7"/>
              </a:solidFill>
              <a:latin typeface="思源黑体 CN Normal" panose="020B0400000000000000" charset="-122"/>
              <a:ea typeface="思源黑体 CN Normal" panose="020B0400000000000000" charset="-122"/>
              <a:cs typeface="思源黑体 CN Normal" panose="020B0400000000000000" charset="-122"/>
            </a:endParaRPr>
          </a:p>
          <a:p>
            <a:pPr algn="ctr"/>
            <a:r>
              <a:rPr lang="zh-CN" altLang="en-US" sz="28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愉悦心灵 </a:t>
            </a:r>
          </a:p>
        </p:txBody>
      </p:sp>
      <p:sp>
        <p:nvSpPr>
          <p:cNvPr id="12" name="1"/>
          <p:cNvSpPr txBox="1">
            <a:spLocks noChangeArrowheads="1"/>
          </p:cNvSpPr>
          <p:nvPr/>
        </p:nvSpPr>
        <p:spPr>
          <a:xfrm>
            <a:off x="5863590" y="75755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项目一</a:t>
            </a:r>
            <a:r>
              <a:rPr kumimoji="1" 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你我沟通无极限 </a:t>
            </a:r>
          </a:p>
        </p:txBody>
      </p:sp>
      <p:sp>
        <p:nvSpPr>
          <p:cNvPr id="6" name="1"/>
          <p:cNvSpPr txBox="1">
            <a:spLocks noChangeArrowheads="1"/>
          </p:cNvSpPr>
          <p:nvPr/>
        </p:nvSpPr>
        <p:spPr>
          <a:xfrm>
            <a:off x="5863590" y="148971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项目二</a:t>
            </a: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青春期遇上更年期</a:t>
            </a:r>
          </a:p>
        </p:txBody>
      </p:sp>
      <p:sp>
        <p:nvSpPr>
          <p:cNvPr id="7" name="1"/>
          <p:cNvSpPr txBox="1">
            <a:spLocks noChangeArrowheads="1"/>
          </p:cNvSpPr>
          <p:nvPr/>
        </p:nvSpPr>
        <p:spPr>
          <a:xfrm>
            <a:off x="5863590" y="2192655"/>
            <a:ext cx="439356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项目三“铁哥们儿” 的心灵桥梁</a:t>
            </a:r>
          </a:p>
        </p:txBody>
      </p:sp>
      <p:sp>
        <p:nvSpPr>
          <p:cNvPr id="4" name="稻壳儿_答辩小姐姐作品_2"/>
          <p:cNvSpPr/>
          <p:nvPr/>
        </p:nvSpPr>
        <p:spPr>
          <a:xfrm>
            <a:off x="1903730" y="334645"/>
            <a:ext cx="1758315" cy="1724025"/>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5" name="矩形 14"/>
          <p:cNvSpPr/>
          <p:nvPr/>
        </p:nvSpPr>
        <p:spPr>
          <a:xfrm>
            <a:off x="1955165" y="843280"/>
            <a:ext cx="1706880" cy="70675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4000" b="1">
                <a:solidFill>
                  <a:schemeClr val="accent4">
                    <a:lumMod val="75000"/>
                  </a:schemeClr>
                </a:solidFill>
                <a:effectLst/>
              </a:rPr>
              <a:t>模块四</a:t>
            </a:r>
            <a:endParaRPr lang="en-US" altLang="zh-CN" sz="4000" b="1">
              <a:solidFill>
                <a:schemeClr val="accent4">
                  <a:lumMod val="75000"/>
                </a:schemeClr>
              </a:solidFill>
              <a:effectLst/>
            </a:endParaRPr>
          </a:p>
        </p:txBody>
      </p:sp>
      <p:sp>
        <p:nvSpPr>
          <p:cNvPr id="9" name="1"/>
          <p:cNvSpPr txBox="1">
            <a:spLocks noChangeArrowheads="1"/>
          </p:cNvSpPr>
          <p:nvPr/>
        </p:nvSpPr>
        <p:spPr>
          <a:xfrm>
            <a:off x="5863590" y="2917825"/>
            <a:ext cx="3441700" cy="13766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项目四</a:t>
            </a: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和“教授” 过招</a:t>
            </a: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10" name="1"/>
          <p:cNvSpPr txBox="1">
            <a:spLocks noChangeArrowheads="1"/>
          </p:cNvSpPr>
          <p:nvPr/>
        </p:nvSpPr>
        <p:spPr>
          <a:xfrm>
            <a:off x="5863590" y="368109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项目五</a:t>
            </a:r>
            <a:r>
              <a:rPr kumimoji="1" 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 </a:t>
            </a:r>
            <a:r>
              <a:rPr kumimoji="1"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谈情说爱那点事</a:t>
            </a: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1" name="1"/>
          <p:cNvSpPr txBox="1">
            <a:spLocks noChangeArrowheads="1"/>
          </p:cNvSpPr>
          <p:nvPr/>
        </p:nvSpPr>
        <p:spPr>
          <a:xfrm>
            <a:off x="5863590" y="442785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项目六</a:t>
            </a:r>
            <a:r>
              <a:rPr kumimoji="1" 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他欠揍吗</a:t>
            </a:r>
          </a:p>
        </p:txBody>
      </p:sp>
      <p:sp>
        <p:nvSpPr>
          <p:cNvPr id="23" name="1"/>
          <p:cNvSpPr txBox="1">
            <a:spLocks noChangeArrowheads="1"/>
          </p:cNvSpPr>
          <p:nvPr/>
        </p:nvSpPr>
        <p:spPr>
          <a:xfrm>
            <a:off x="5863590" y="516953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项目七</a:t>
            </a:r>
            <a:r>
              <a:rPr kumimoji="1" 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准备踏入职场</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sp>
        <p:nvSpPr>
          <p:cNvPr id="11" name="1"/>
          <p:cNvSpPr txBox="1">
            <a:spLocks noChangeArrowheads="1"/>
          </p:cNvSpPr>
          <p:nvPr/>
        </p:nvSpPr>
        <p:spPr>
          <a:xfrm>
            <a:off x="6826250" y="1892935"/>
            <a:ext cx="4631690" cy="2011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just"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匹夫不可以不慎取友。 友者， 所以相有也</a:t>
            </a:r>
          </a:p>
          <a:p>
            <a:pPr marL="0" marR="0" indent="0" algn="r"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——荀子</a:t>
            </a:r>
          </a:p>
        </p:txBody>
      </p:sp>
      <p:grpSp>
        <p:nvGrpSpPr>
          <p:cNvPr id="8" name="组合 7"/>
          <p:cNvGrpSpPr/>
          <p:nvPr/>
        </p:nvGrpSpPr>
        <p:grpSpPr>
          <a:xfrm>
            <a:off x="357505" y="276225"/>
            <a:ext cx="2085975" cy="802640"/>
            <a:chOff x="563" y="435"/>
            <a:chExt cx="3285"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项目三</a:t>
              </a:r>
              <a:endParaRPr lang="zh-CN" altLang="en-US" sz="3200">
                <a:solidFill>
                  <a:srgbClr val="57493D"/>
                </a:solidFill>
              </a:endParaRPr>
            </a:p>
          </p:txBody>
        </p:sp>
      </p:grpSp>
      <p:pic>
        <p:nvPicPr>
          <p:cNvPr id="10" name="图片 9"/>
          <p:cNvPicPr/>
          <p:nvPr/>
        </p:nvPicPr>
        <p:blipFill>
          <a:blip r:embed="rId5"/>
          <a:stretch>
            <a:fillRect/>
          </a:stretch>
        </p:blipFill>
        <p:spPr>
          <a:xfrm>
            <a:off x="6096000" y="408305"/>
            <a:ext cx="9525" cy="28575"/>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项目三</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430770" y="325501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同伴关系的类型</a:t>
            </a:r>
          </a:p>
        </p:txBody>
      </p:sp>
      <p:sp>
        <p:nvSpPr>
          <p:cNvPr id="9" name="1"/>
          <p:cNvSpPr txBox="1">
            <a:spLocks noChangeArrowheads="1"/>
          </p:cNvSpPr>
          <p:nvPr/>
        </p:nvSpPr>
        <p:spPr>
          <a:xfrm>
            <a:off x="7964170" y="42760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endPar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1"/>
          <p:cNvSpPr txBox="1">
            <a:spLocks noChangeArrowheads="1"/>
          </p:cNvSpPr>
          <p:nvPr/>
        </p:nvSpPr>
        <p:spPr>
          <a:xfrm>
            <a:off x="7430770" y="177673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同伴关系</a:t>
            </a:r>
          </a:p>
        </p:txBody>
      </p:sp>
      <p:sp>
        <p:nvSpPr>
          <p:cNvPr id="4" name="1"/>
          <p:cNvSpPr txBox="1">
            <a:spLocks noChangeArrowheads="1"/>
          </p:cNvSpPr>
          <p:nvPr/>
        </p:nvSpPr>
        <p:spPr>
          <a:xfrm>
            <a:off x="7430770" y="4926965"/>
            <a:ext cx="442023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同伴关系的功能</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29460" y="3345180"/>
            <a:ext cx="3646170" cy="3512820"/>
          </a:xfrm>
          <a:prstGeom prst="rect">
            <a:avLst/>
          </a:prstGeom>
          <a:blipFill rotWithShape="1">
            <a:blip r:embed="rId4">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54" name="Rectangle 2"/>
          <p:cNvSpPr>
            <a:spLocks noGrp="1" noRot="1"/>
          </p:cNvSpPr>
          <p:nvPr/>
        </p:nvSpPr>
        <p:spPr>
          <a:xfrm>
            <a:off x="3743960" y="731520"/>
            <a:ext cx="470408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kumimoji="1" lang="zh-CN" altLang="en-US" sz="40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同伴关系</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55650" y="2014855"/>
            <a:ext cx="10720070" cy="1124585"/>
          </a:xfrm>
          <a:prstGeom prst="rect">
            <a:avLst/>
          </a:prstGeom>
          <a:noFill/>
          <a:ln w="9525">
            <a:noFill/>
          </a:ln>
        </p:spPr>
        <p:txBody>
          <a:bodyPr wrap="square">
            <a:spAutoFit/>
          </a:bodyPr>
          <a:lstStyle/>
          <a:p>
            <a:pPr indent="0">
              <a:lnSpc>
                <a:spcPct val="140000"/>
              </a:lnSpc>
            </a:pPr>
            <a:r>
              <a:rPr lang="en-US" altLang="zh-CN" sz="2400" b="0">
                <a:solidFill>
                  <a:srgbClr val="231F20"/>
                </a:solidFill>
                <a:latin typeface="Calibri" panose="020F0502020204030204" charset="0"/>
                <a:ea typeface="宋体" panose="02010600030101010101" pitchFamily="2" charset="-122"/>
              </a:rPr>
              <a:t>         </a:t>
            </a:r>
            <a:r>
              <a:rPr lang="zh-CN" altLang="en-US" sz="2400" b="0">
                <a:solidFill>
                  <a:srgbClr val="231F20"/>
                </a:solidFill>
                <a:latin typeface="Calibri" panose="020F0502020204030204" charset="0"/>
                <a:ea typeface="宋体" panose="02010600030101010101" pitchFamily="2" charset="-122"/>
              </a:rPr>
              <a:t>同伴关系主要指同龄人间或心理发展水平相当的个体间在交往过程中建立和发展起来的一种人际关系。</a:t>
            </a:r>
          </a:p>
        </p:txBody>
      </p:sp>
      <p:grpSp>
        <p:nvGrpSpPr>
          <p:cNvPr id="27" name="组合 26"/>
          <p:cNvGrpSpPr/>
          <p:nvPr/>
        </p:nvGrpSpPr>
        <p:grpSpPr>
          <a:xfrm>
            <a:off x="2726055" y="3654425"/>
            <a:ext cx="2811145" cy="2193925"/>
            <a:chOff x="12482" y="2192"/>
            <a:chExt cx="5449" cy="3455"/>
          </a:xfrm>
        </p:grpSpPr>
        <p:cxnSp>
          <p:nvCxnSpPr>
            <p:cNvPr id="16" name="直接连接符 15"/>
            <p:cNvCxnSpPr/>
            <p:nvPr/>
          </p:nvCxnSpPr>
          <p:spPr>
            <a:xfrm flipV="1">
              <a:off x="12642" y="5608"/>
              <a:ext cx="4010" cy="39"/>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2511" y="3763"/>
              <a:ext cx="5420" cy="991"/>
              <a:chOff x="12277" y="1767"/>
              <a:chExt cx="5420" cy="991"/>
            </a:xfrm>
          </p:grpSpPr>
          <p:sp>
            <p:nvSpPr>
              <p:cNvPr id="15" name="1"/>
              <p:cNvSpPr txBox="1">
                <a:spLocks noChangeArrowheads="1"/>
              </p:cNvSpPr>
              <p:nvPr/>
            </p:nvSpPr>
            <p:spPr>
              <a:xfrm>
                <a:off x="12277" y="1767"/>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cxnSp>
            <p:nvCxnSpPr>
              <p:cNvPr id="19" name="直接连接符 18"/>
              <p:cNvCxnSpPr/>
              <p:nvPr/>
            </p:nvCxnSpPr>
            <p:spPr>
              <a:xfrm flipV="1">
                <a:off x="12432" y="2395"/>
                <a:ext cx="3986" cy="1"/>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2482" y="2192"/>
              <a:ext cx="5420" cy="1042"/>
              <a:chOff x="12282" y="1992"/>
              <a:chExt cx="5420" cy="1042"/>
            </a:xfrm>
          </p:grpSpPr>
          <p:sp>
            <p:nvSpPr>
              <p:cNvPr id="22" name="1"/>
              <p:cNvSpPr txBox="1">
                <a:spLocks noChangeArrowheads="1"/>
              </p:cNvSpPr>
              <p:nvPr/>
            </p:nvSpPr>
            <p:spPr>
              <a:xfrm>
                <a:off x="12282" y="1992"/>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一般伙伴型</a:t>
                </a:r>
              </a:p>
            </p:txBody>
          </p:sp>
          <p:cxnSp>
            <p:nvCxnSpPr>
              <p:cNvPr id="23" name="直接连接符 22"/>
              <p:cNvCxnSpPr/>
              <p:nvPr/>
            </p:nvCxnSpPr>
            <p:spPr>
              <a:xfrm>
                <a:off x="12511" y="2990"/>
                <a:ext cx="3941" cy="44"/>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pic>
        <p:nvPicPr>
          <p:cNvPr id="17" name="图片 16"/>
          <p:cNvPicPr/>
          <p:nvPr/>
        </p:nvPicPr>
        <p:blipFill>
          <a:blip r:embed="rId5"/>
          <a:stretch>
            <a:fillRect/>
          </a:stretch>
        </p:blipFill>
        <p:spPr>
          <a:xfrm>
            <a:off x="3556000" y="2906077"/>
            <a:ext cx="9525" cy="28575"/>
          </a:xfrm>
          <a:prstGeom prst="rect">
            <a:avLst/>
          </a:prstGeom>
          <a:noFill/>
          <a:ln w="9525">
            <a:noFill/>
          </a:ln>
        </p:spPr>
      </p:pic>
      <p:sp>
        <p:nvSpPr>
          <p:cNvPr id="138" name="文本框 137"/>
          <p:cNvSpPr txBox="1"/>
          <p:nvPr/>
        </p:nvSpPr>
        <p:spPr>
          <a:xfrm>
            <a:off x="2726055" y="4410392"/>
            <a:ext cx="5080000" cy="460375"/>
          </a:xfrm>
          <a:prstGeom prst="rect">
            <a:avLst/>
          </a:prstGeom>
          <a:noFill/>
          <a:ln w="9525">
            <a:noFill/>
          </a:ln>
        </p:spPr>
        <p:txBody>
          <a:bodyPr>
            <a:spAutoFit/>
          </a:bodyPr>
          <a:lstStyle/>
          <a:p>
            <a:pPr marL="285750" indent="-285750">
              <a:lnSpc>
                <a:spcPct val="120000"/>
              </a:lnSpc>
              <a:spcBef>
                <a:spcPts val="1000"/>
              </a:spcBef>
              <a:spcAft>
                <a:spcPts val="0"/>
              </a:spcAft>
              <a:buClrTx/>
              <a:buSzTx/>
              <a:buFont typeface="Wingdings" panose="05000000000000000000" charset="0"/>
              <a:buChar char="u"/>
            </a:pPr>
            <a:r>
              <a:rPr kumimoji="1" lang="zh-CN" altLang="en-US" sz="20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rPr>
              <a:t>亲密友谊型</a:t>
            </a:r>
          </a:p>
        </p:txBody>
      </p:sp>
      <p:graphicFrame>
        <p:nvGraphicFramePr>
          <p:cNvPr id="28" name="表格 27"/>
          <p:cNvGraphicFramePr/>
          <p:nvPr>
            <p:custDataLst>
              <p:tags r:id="rId2"/>
            </p:custDataLst>
          </p:nvPr>
        </p:nvGraphicFramePr>
        <p:xfrm>
          <a:off x="3347720" y="2906077"/>
          <a:ext cx="416560" cy="73152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zh-CN" altLang="en-US" b="0"/>
                    </a:p>
                  </a:txBody>
                  <a:tcPr>
                    <a:lnL>
                      <a:noFill/>
                    </a:lnL>
                    <a:lnR>
                      <a:noFill/>
                    </a:lnR>
                    <a:lnT cap="flat">
                      <a:noFill/>
                    </a:lnT>
                    <a:lnB cap="flat">
                      <a:noFill/>
                    </a:lnB>
                    <a:lnTlToBr>
                      <a:noFill/>
                    </a:lnTlToBr>
                    <a:lnBlToTr>
                      <a:noFill/>
                    </a:lnBlToTr>
                    <a:noFill/>
                  </a:tcPr>
                </a:tc>
                <a:tc>
                  <a:txBody>
                    <a:bodyPr/>
                    <a:lstStyle/>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zh-CN" altLang="en-US"/>
                    </a:p>
                  </a:txBody>
                  <a:tcPr>
                    <a:lnL>
                      <a:noFill/>
                    </a:lnL>
                    <a:lnR>
                      <a:noFill/>
                    </a:lnR>
                    <a:lnT cap="flat">
                      <a:noFill/>
                    </a:lnT>
                    <a:lnB cap="flat">
                      <a:noFill/>
                    </a:lnB>
                    <a:lnTlToBr>
                      <a:noFill/>
                    </a:lnTlToBr>
                    <a:lnBlToTr>
                      <a:noFill/>
                    </a:lnBlToTr>
                    <a:noFill/>
                  </a:tcPr>
                </a:tc>
                <a:tc>
                  <a:txBody>
                    <a:bodyPr/>
                    <a:lstStyle/>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pic>
        <p:nvPicPr>
          <p:cNvPr id="29" name="图片 28"/>
          <p:cNvPicPr/>
          <p:nvPr/>
        </p:nvPicPr>
        <p:blipFill>
          <a:blip r:embed="rId5"/>
          <a:stretch>
            <a:fillRect/>
          </a:stretch>
        </p:blipFill>
        <p:spPr>
          <a:xfrm>
            <a:off x="3556000" y="2906077"/>
            <a:ext cx="9525" cy="28575"/>
          </a:xfrm>
          <a:prstGeom prst="rect">
            <a:avLst/>
          </a:prstGeom>
          <a:noFill/>
          <a:ln w="9525">
            <a:noFill/>
          </a:ln>
        </p:spPr>
      </p:pic>
      <p:sp>
        <p:nvSpPr>
          <p:cNvPr id="149" name="文本框 148"/>
          <p:cNvSpPr txBox="1"/>
          <p:nvPr/>
        </p:nvSpPr>
        <p:spPr>
          <a:xfrm>
            <a:off x="2726055" y="5235892"/>
            <a:ext cx="5080000" cy="460375"/>
          </a:xfrm>
          <a:prstGeom prst="rect">
            <a:avLst/>
          </a:prstGeom>
          <a:noFill/>
          <a:ln w="9525">
            <a:noFill/>
          </a:ln>
        </p:spPr>
        <p:txBody>
          <a:bodyPr>
            <a:spAutoFit/>
          </a:bodyPr>
          <a:lstStyle/>
          <a:p>
            <a:pPr marL="285750" indent="-285750" algn="l">
              <a:lnSpc>
                <a:spcPct val="120000"/>
              </a:lnSpc>
              <a:spcBef>
                <a:spcPts val="1000"/>
              </a:spcBef>
              <a:spcAft>
                <a:spcPts val="0"/>
              </a:spcAft>
              <a:buClrTx/>
              <a:buSzTx/>
              <a:buFont typeface="Wingdings" panose="05000000000000000000" charset="0"/>
              <a:buChar char="u"/>
            </a:pPr>
            <a:r>
              <a:rPr kumimoji="1" lang="zh-CN" altLang="en-US" sz="20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rPr>
              <a:t>排斥型</a:t>
            </a:r>
          </a:p>
        </p:txBody>
      </p:sp>
      <p:sp>
        <p:nvSpPr>
          <p:cNvPr id="4" name="文本框 3"/>
          <p:cNvSpPr txBox="1"/>
          <p:nvPr/>
        </p:nvSpPr>
        <p:spPr>
          <a:xfrm>
            <a:off x="2759710" y="6008052"/>
            <a:ext cx="5080000" cy="460375"/>
          </a:xfrm>
          <a:prstGeom prst="rect">
            <a:avLst/>
          </a:prstGeom>
          <a:noFill/>
          <a:ln w="9525">
            <a:noFill/>
          </a:ln>
        </p:spPr>
        <p:txBody>
          <a:bodyPr>
            <a:spAutoFit/>
          </a:bodyPr>
          <a:lstStyle/>
          <a:p>
            <a:pPr marL="285750" indent="-285750">
              <a:lnSpc>
                <a:spcPct val="120000"/>
              </a:lnSpc>
              <a:spcBef>
                <a:spcPts val="1000"/>
              </a:spcBef>
              <a:spcAft>
                <a:spcPts val="0"/>
              </a:spcAft>
              <a:buClrTx/>
              <a:buSzTx/>
              <a:buFont typeface="Wingdings" panose="05000000000000000000" charset="0"/>
              <a:buChar char="u"/>
            </a:pPr>
            <a:r>
              <a:rPr kumimoji="1" lang="zh-CN" altLang="en-US" sz="20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rPr>
              <a:t>冷漠型</a:t>
            </a:r>
          </a:p>
        </p:txBody>
      </p:sp>
      <p:cxnSp>
        <p:nvCxnSpPr>
          <p:cNvPr id="5" name="直接连接符 4"/>
          <p:cNvCxnSpPr/>
          <p:nvPr/>
        </p:nvCxnSpPr>
        <p:spPr>
          <a:xfrm flipV="1">
            <a:off x="2913380" y="6658610"/>
            <a:ext cx="1990725" cy="3302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528435" y="3456940"/>
            <a:ext cx="3646170" cy="3512820"/>
          </a:xfrm>
          <a:prstGeom prst="rect">
            <a:avLst/>
          </a:prstGeom>
          <a:blipFill rotWithShape="1">
            <a:blip r:embed="rId4">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1"/>
          <p:cNvSpPr txBox="1">
            <a:spLocks noChangeArrowheads="1"/>
          </p:cNvSpPr>
          <p:nvPr/>
        </p:nvSpPr>
        <p:spPr>
          <a:xfrm>
            <a:off x="6637020" y="3780790"/>
            <a:ext cx="2796184"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满足心理需要</a:t>
            </a:r>
          </a:p>
        </p:txBody>
      </p:sp>
      <p:grpSp>
        <p:nvGrpSpPr>
          <p:cNvPr id="10" name="组合 9"/>
          <p:cNvGrpSpPr/>
          <p:nvPr/>
        </p:nvGrpSpPr>
        <p:grpSpPr>
          <a:xfrm>
            <a:off x="6847561" y="4400550"/>
            <a:ext cx="2796184" cy="1532255"/>
            <a:chOff x="12511" y="3234"/>
            <a:chExt cx="5420" cy="2413"/>
          </a:xfrm>
        </p:grpSpPr>
        <p:cxnSp>
          <p:nvCxnSpPr>
            <p:cNvPr id="11" name="直接连接符 10"/>
            <p:cNvCxnSpPr/>
            <p:nvPr/>
          </p:nvCxnSpPr>
          <p:spPr>
            <a:xfrm flipV="1">
              <a:off x="12642" y="5608"/>
              <a:ext cx="4010" cy="39"/>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2511" y="3763"/>
              <a:ext cx="5420" cy="991"/>
              <a:chOff x="12277" y="1767"/>
              <a:chExt cx="5420" cy="991"/>
            </a:xfrm>
          </p:grpSpPr>
          <p:sp>
            <p:nvSpPr>
              <p:cNvPr id="24" name="1"/>
              <p:cNvSpPr txBox="1">
                <a:spLocks noChangeArrowheads="1"/>
              </p:cNvSpPr>
              <p:nvPr/>
            </p:nvSpPr>
            <p:spPr>
              <a:xfrm>
                <a:off x="12277" y="1767"/>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cxnSp>
            <p:nvCxnSpPr>
              <p:cNvPr id="25" name="直接连接符 24"/>
              <p:cNvCxnSpPr/>
              <p:nvPr/>
            </p:nvCxnSpPr>
            <p:spPr>
              <a:xfrm flipV="1">
                <a:off x="12432" y="2395"/>
                <a:ext cx="3986" cy="1"/>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a:xfrm flipV="1">
              <a:off x="12791" y="3234"/>
              <a:ext cx="3861" cy="5"/>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sp>
        <p:nvSpPr>
          <p:cNvPr id="33" name="1"/>
          <p:cNvSpPr txBox="1">
            <a:spLocks noChangeArrowheads="1"/>
          </p:cNvSpPr>
          <p:nvPr/>
        </p:nvSpPr>
        <p:spPr>
          <a:xfrm>
            <a:off x="6637020" y="4451985"/>
            <a:ext cx="2796184"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帮助自我发现</a:t>
            </a:r>
          </a:p>
        </p:txBody>
      </p:sp>
      <p:sp>
        <p:nvSpPr>
          <p:cNvPr id="34" name="1"/>
          <p:cNvSpPr txBox="1">
            <a:spLocks noChangeArrowheads="1"/>
          </p:cNvSpPr>
          <p:nvPr/>
        </p:nvSpPr>
        <p:spPr>
          <a:xfrm>
            <a:off x="6637020" y="5303520"/>
            <a:ext cx="2796184"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提供情感支持</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项目三</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心海远航</a:t>
            </a:r>
          </a:p>
        </p:txBody>
      </p:sp>
      <p:sp>
        <p:nvSpPr>
          <p:cNvPr id="8" name="1"/>
          <p:cNvSpPr txBox="1">
            <a:spLocks noChangeArrowheads="1"/>
          </p:cNvSpPr>
          <p:nvPr/>
        </p:nvSpPr>
        <p:spPr>
          <a:xfrm>
            <a:off x="7362825" y="2087245"/>
            <a:ext cx="482854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建立良好同伴关系应遵循的原则</a:t>
            </a:r>
          </a:p>
        </p:txBody>
      </p:sp>
      <p:sp>
        <p:nvSpPr>
          <p:cNvPr id="9" name="1"/>
          <p:cNvSpPr txBox="1">
            <a:spLocks noChangeArrowheads="1"/>
          </p:cNvSpPr>
          <p:nvPr/>
        </p:nvSpPr>
        <p:spPr>
          <a:xfrm>
            <a:off x="7362825" y="4276090"/>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同伴交往中的“雷区”</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39940" y="1075690"/>
            <a:ext cx="4004310" cy="569595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98315" y="-23495"/>
            <a:ext cx="2988310"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49935" y="1075690"/>
            <a:ext cx="3758565" cy="525018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8930" y="201930"/>
            <a:ext cx="831215" cy="6123940"/>
          </a:xfrm>
          <a:prstGeom prst="rect">
            <a:avLst/>
          </a:prstGeom>
          <a:noFill/>
        </p:spPr>
        <p:txBody>
          <a:bodyPr wrap="square" rtlCol="0">
            <a:spAutoFit/>
          </a:bodyPr>
          <a:lstStyle/>
          <a:p>
            <a:r>
              <a:rPr lang="zh-CN" altLang="en-US" sz="28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建立良好同伴关系应遵循的原则</a:t>
            </a:r>
          </a:p>
        </p:txBody>
      </p:sp>
      <p:sp>
        <p:nvSpPr>
          <p:cNvPr id="12" name="1"/>
          <p:cNvSpPr txBox="1">
            <a:spLocks noChangeArrowheads="1"/>
          </p:cNvSpPr>
          <p:nvPr/>
        </p:nvSpPr>
        <p:spPr>
          <a:xfrm>
            <a:off x="7799070" y="10756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学会赞美他人</a:t>
            </a:r>
          </a:p>
        </p:txBody>
      </p:sp>
      <p:sp>
        <p:nvSpPr>
          <p:cNvPr id="6" name="1"/>
          <p:cNvSpPr txBox="1">
            <a:spLocks noChangeArrowheads="1"/>
          </p:cNvSpPr>
          <p:nvPr/>
        </p:nvSpPr>
        <p:spPr>
          <a:xfrm>
            <a:off x="7799070" y="292100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距离产生美</a:t>
            </a:r>
          </a:p>
        </p:txBody>
      </p:sp>
      <p:sp>
        <p:nvSpPr>
          <p:cNvPr id="7" name="1"/>
          <p:cNvSpPr txBox="1">
            <a:spLocks noChangeArrowheads="1"/>
          </p:cNvSpPr>
          <p:nvPr/>
        </p:nvSpPr>
        <p:spPr>
          <a:xfrm>
            <a:off x="7799070" y="486156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掌握交谈技巧</a:t>
            </a:r>
          </a:p>
        </p:txBody>
      </p:sp>
      <p:sp>
        <p:nvSpPr>
          <p:cNvPr id="8" name="1"/>
          <p:cNvSpPr txBox="1">
            <a:spLocks noChangeArrowheads="1"/>
          </p:cNvSpPr>
          <p:nvPr/>
        </p:nvSpPr>
        <p:spPr>
          <a:xfrm>
            <a:off x="856615" y="104521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加强沟通与交流</a:t>
            </a:r>
          </a:p>
        </p:txBody>
      </p:sp>
      <p:sp>
        <p:nvSpPr>
          <p:cNvPr id="9" name="1"/>
          <p:cNvSpPr txBox="1">
            <a:spLocks noChangeArrowheads="1"/>
          </p:cNvSpPr>
          <p:nvPr/>
        </p:nvSpPr>
        <p:spPr>
          <a:xfrm>
            <a:off x="856615" y="294068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学会关心他人</a:t>
            </a:r>
          </a:p>
        </p:txBody>
      </p:sp>
      <p:sp>
        <p:nvSpPr>
          <p:cNvPr id="10" name="1"/>
          <p:cNvSpPr txBox="1">
            <a:spLocks noChangeArrowheads="1"/>
          </p:cNvSpPr>
          <p:nvPr/>
        </p:nvSpPr>
        <p:spPr>
          <a:xfrm>
            <a:off x="856615" y="483108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学会宽容</a:t>
            </a:r>
          </a:p>
        </p:txBody>
      </p:sp>
      <p:cxnSp>
        <p:nvCxnSpPr>
          <p:cNvPr id="11" name="直接连接符 10"/>
          <p:cNvCxnSpPr/>
          <p:nvPr/>
        </p:nvCxnSpPr>
        <p:spPr>
          <a:xfrm>
            <a:off x="749935" y="227393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49935" y="415480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9935" y="598868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988935" y="227393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88935" y="415480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988935" y="598868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39940" y="1075690"/>
            <a:ext cx="4004310" cy="569595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98315" y="-23495"/>
            <a:ext cx="2988310"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49935" y="1075690"/>
            <a:ext cx="3758565" cy="525018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8930" y="1532890"/>
            <a:ext cx="831215" cy="3969385"/>
          </a:xfrm>
          <a:prstGeom prst="rect">
            <a:avLst/>
          </a:prstGeom>
          <a:noFill/>
        </p:spPr>
        <p:txBody>
          <a:bodyPr wrap="square" rtlCol="0">
            <a:spAutoFit/>
          </a:bodyPr>
          <a:lstStyle/>
          <a:p>
            <a:r>
              <a:rPr lang="zh-CN" altLang="en-US" sz="28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同伴交往中的“雷区”</a:t>
            </a:r>
          </a:p>
        </p:txBody>
      </p:sp>
      <p:sp>
        <p:nvSpPr>
          <p:cNvPr id="12" name="1"/>
          <p:cNvSpPr txBox="1">
            <a:spLocks noChangeArrowheads="1"/>
          </p:cNvSpPr>
          <p:nvPr/>
        </p:nvSpPr>
        <p:spPr>
          <a:xfrm>
            <a:off x="7799070" y="10756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忌说长道短</a:t>
            </a:r>
          </a:p>
        </p:txBody>
      </p:sp>
      <p:sp>
        <p:nvSpPr>
          <p:cNvPr id="6" name="1"/>
          <p:cNvSpPr txBox="1">
            <a:spLocks noChangeArrowheads="1"/>
          </p:cNvSpPr>
          <p:nvPr/>
        </p:nvSpPr>
        <p:spPr>
          <a:xfrm>
            <a:off x="7799070" y="292100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忌说话伤人</a:t>
            </a:r>
          </a:p>
        </p:txBody>
      </p:sp>
      <p:sp>
        <p:nvSpPr>
          <p:cNvPr id="7" name="1"/>
          <p:cNvSpPr txBox="1">
            <a:spLocks noChangeArrowheads="1"/>
          </p:cNvSpPr>
          <p:nvPr/>
        </p:nvSpPr>
        <p:spPr>
          <a:xfrm>
            <a:off x="7799070" y="486156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忌不良效仿</a:t>
            </a:r>
          </a:p>
        </p:txBody>
      </p:sp>
      <p:sp>
        <p:nvSpPr>
          <p:cNvPr id="8" name="1"/>
          <p:cNvSpPr txBox="1">
            <a:spLocks noChangeArrowheads="1"/>
          </p:cNvSpPr>
          <p:nvPr/>
        </p:nvSpPr>
        <p:spPr>
          <a:xfrm>
            <a:off x="908050" y="109093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忌人格不平等</a:t>
            </a:r>
          </a:p>
        </p:txBody>
      </p:sp>
      <p:sp>
        <p:nvSpPr>
          <p:cNvPr id="9" name="1"/>
          <p:cNvSpPr txBox="1">
            <a:spLocks noChangeArrowheads="1"/>
          </p:cNvSpPr>
          <p:nvPr/>
        </p:nvSpPr>
        <p:spPr>
          <a:xfrm>
            <a:off x="908050" y="298386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忌小群体</a:t>
            </a:r>
          </a:p>
        </p:txBody>
      </p:sp>
      <p:sp>
        <p:nvSpPr>
          <p:cNvPr id="10" name="1"/>
          <p:cNvSpPr txBox="1">
            <a:spLocks noChangeArrowheads="1"/>
          </p:cNvSpPr>
          <p:nvPr/>
        </p:nvSpPr>
        <p:spPr>
          <a:xfrm>
            <a:off x="908050" y="487680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忌不正当攀比</a:t>
            </a:r>
          </a:p>
        </p:txBody>
      </p:sp>
      <p:cxnSp>
        <p:nvCxnSpPr>
          <p:cNvPr id="11" name="直接连接符 10"/>
          <p:cNvCxnSpPr/>
          <p:nvPr/>
        </p:nvCxnSpPr>
        <p:spPr>
          <a:xfrm>
            <a:off x="749935" y="227393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49935" y="415480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9935" y="598868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988935" y="227393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88935" y="415480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988935" y="598868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14700" y="3823335"/>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p>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四</a:t>
            </a:r>
          </a:p>
        </p:txBody>
      </p:sp>
      <p:sp>
        <p:nvSpPr>
          <p:cNvPr id="6" name="文本框 5"/>
          <p:cNvSpPr txBox="1"/>
          <p:nvPr/>
        </p:nvSpPr>
        <p:spPr>
          <a:xfrm>
            <a:off x="4154170" y="3166745"/>
            <a:ext cx="4304665" cy="768350"/>
          </a:xfrm>
          <a:prstGeom prst="rect">
            <a:avLst/>
          </a:prstGeom>
          <a:noFill/>
        </p:spPr>
        <p:txBody>
          <a:bodyPr wrap="square" rtlCol="0">
            <a:spAutoFit/>
          </a:bodyPr>
          <a:lstStyle/>
          <a:p>
            <a:pPr indent="0" algn="l">
              <a:buNone/>
            </a:pPr>
            <a:r>
              <a:rPr lang="zh-CN" altLang="en-US" sz="4400">
                <a:solidFill>
                  <a:srgbClr val="F8E2B7"/>
                </a:solidFill>
              </a:rPr>
              <a:t>和“教授”过招</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grpSp>
        <p:nvGrpSpPr>
          <p:cNvPr id="8" name="组合 7"/>
          <p:cNvGrpSpPr/>
          <p:nvPr/>
        </p:nvGrpSpPr>
        <p:grpSpPr>
          <a:xfrm>
            <a:off x="357505" y="276225"/>
            <a:ext cx="2085975" cy="802640"/>
            <a:chOff x="563" y="435"/>
            <a:chExt cx="3285"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项目四</a:t>
              </a:r>
              <a:endParaRPr lang="zh-CN" altLang="en-US" sz="3200">
                <a:solidFill>
                  <a:srgbClr val="57493D"/>
                </a:solidFill>
              </a:endParaRPr>
            </a:p>
          </p:txBody>
        </p:sp>
      </p:grpSp>
      <p:pic>
        <p:nvPicPr>
          <p:cNvPr id="10" name="图片 9"/>
          <p:cNvPicPr/>
          <p:nvPr/>
        </p:nvPicPr>
        <p:blipFill>
          <a:blip r:embed="rId5"/>
          <a:stretch>
            <a:fillRect/>
          </a:stretch>
        </p:blipFill>
        <p:spPr>
          <a:xfrm>
            <a:off x="6096000" y="408305"/>
            <a:ext cx="9525" cy="28575"/>
          </a:xfrm>
          <a:prstGeom prst="rect">
            <a:avLst/>
          </a:prstGeom>
          <a:noFill/>
          <a:ln w="9525">
            <a:noFill/>
          </a:ln>
        </p:spPr>
      </p:pic>
      <p:sp>
        <p:nvSpPr>
          <p:cNvPr id="2" name="1"/>
          <p:cNvSpPr txBox="1">
            <a:spLocks noChangeArrowheads="1"/>
          </p:cNvSpPr>
          <p:nvPr/>
        </p:nvSpPr>
        <p:spPr>
          <a:xfrm>
            <a:off x="6969125" y="2423795"/>
            <a:ext cx="4631690" cy="2011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fontAlgn="auto">
              <a:lnSpc>
                <a:spcPct val="150000"/>
              </a:lnSpc>
              <a:spcBef>
                <a:spcPts val="700"/>
              </a:spcBef>
              <a:spcAft>
                <a:spcPts val="0"/>
              </a:spcAft>
              <a:buClrTx/>
              <a:buSzTx/>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一日为师， 终身为父。</a:t>
            </a:r>
          </a:p>
          <a:p>
            <a:pPr marL="0" marR="0" algn="r" fontAlgn="auto">
              <a:lnSpc>
                <a:spcPct val="150000"/>
              </a:lnSpc>
              <a:spcBef>
                <a:spcPts val="700"/>
              </a:spcBef>
              <a:spcAft>
                <a:spcPts val="0"/>
              </a:spcAft>
              <a:buClrTx/>
              <a:buSzTx/>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——《太公家教》</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项目四</a:t>
              </a:r>
              <a:endParaRPr lang="en-US" altLang="zh-CN" sz="3200">
                <a:solidFill>
                  <a:srgbClr val="57493D"/>
                </a:solidFill>
                <a:sym typeface="+mn-ea"/>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475855" y="1635125"/>
            <a:ext cx="446405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师生关系的类型</a:t>
            </a:r>
          </a:p>
        </p:txBody>
      </p:sp>
      <p:sp>
        <p:nvSpPr>
          <p:cNvPr id="9" name="1"/>
          <p:cNvSpPr txBox="1">
            <a:spLocks noChangeArrowheads="1"/>
          </p:cNvSpPr>
          <p:nvPr/>
        </p:nvSpPr>
        <p:spPr>
          <a:xfrm>
            <a:off x="7475855" y="3070860"/>
            <a:ext cx="471614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当代和谐师生关系的特点</a:t>
            </a:r>
          </a:p>
        </p:txBody>
      </p:sp>
      <p:sp>
        <p:nvSpPr>
          <p:cNvPr id="2" name="1"/>
          <p:cNvSpPr txBox="1">
            <a:spLocks noChangeArrowheads="1"/>
          </p:cNvSpPr>
          <p:nvPr/>
        </p:nvSpPr>
        <p:spPr>
          <a:xfrm>
            <a:off x="7475855" y="4506595"/>
            <a:ext cx="471614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当前师生矛盾产生的原因</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1234440" y="1421765"/>
            <a:ext cx="5832475"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 </a:t>
            </a:r>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sym typeface="+mn-ea"/>
              </a:rPr>
              <a:t>师生关系的类型</a:t>
            </a:r>
            <a:endPar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555" name="Rectangle 3"/>
          <p:cNvSpPr>
            <a:spLocks noGrp="1" noRot="1"/>
          </p:cNvSpPr>
          <p:nvPr/>
        </p:nvSpPr>
        <p:spPr>
          <a:xfrm>
            <a:off x="1150620" y="2821940"/>
            <a:ext cx="6296025"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90000"/>
              </a:lnSpc>
              <a:buNone/>
            </a:pPr>
            <a:r>
              <a:rPr sz="2800" dirty="0">
                <a:solidFill>
                  <a:srgbClr val="57493D"/>
                </a:solidFill>
                <a:latin typeface="思源黑体旧字形 Light" panose="020B0300000000000000" charset="-128"/>
                <a:cs typeface="思源黑体旧字形 Light" panose="020B0300000000000000" charset="-128"/>
              </a:rPr>
              <a:t>紧张型</a:t>
            </a:r>
          </a:p>
          <a:p>
            <a:pPr marL="0" indent="0" algn="ctr" eaLnBrk="1" hangingPunct="1">
              <a:lnSpc>
                <a:spcPct val="90000"/>
              </a:lnSpc>
              <a:buNone/>
            </a:pPr>
            <a:r>
              <a:rPr sz="2800" dirty="0">
                <a:solidFill>
                  <a:srgbClr val="57493D"/>
                </a:solidFill>
                <a:latin typeface="思源黑体旧字形 Light" panose="020B0300000000000000" charset="-128"/>
                <a:cs typeface="思源黑体旧字形 Light" panose="020B0300000000000000" charset="-128"/>
                <a:sym typeface="+mn-ea"/>
              </a:rPr>
              <a:t>冷漠型</a:t>
            </a:r>
          </a:p>
          <a:p>
            <a:pPr marL="0" indent="0" algn="ctr" eaLnBrk="1" hangingPunct="1">
              <a:lnSpc>
                <a:spcPct val="90000"/>
              </a:lnSpc>
              <a:buNone/>
            </a:pPr>
            <a:r>
              <a:rPr sz="2800" dirty="0">
                <a:solidFill>
                  <a:srgbClr val="57493D"/>
                </a:solidFill>
                <a:latin typeface="思源黑体旧字形 Light" panose="020B0300000000000000" charset="-128"/>
                <a:cs typeface="思源黑体旧字形 Light" panose="020B0300000000000000" charset="-128"/>
                <a:sym typeface="+mn-ea"/>
              </a:rPr>
              <a:t>庸俗型</a:t>
            </a:r>
          </a:p>
          <a:p>
            <a:pPr marL="0" indent="0" algn="ctr" eaLnBrk="1" hangingPunct="1">
              <a:lnSpc>
                <a:spcPct val="90000"/>
              </a:lnSpc>
              <a:buNone/>
            </a:pPr>
            <a:r>
              <a:rPr sz="2800" dirty="0">
                <a:solidFill>
                  <a:srgbClr val="57493D"/>
                </a:solidFill>
                <a:latin typeface="思源黑体旧字形 Light" panose="020B0300000000000000" charset="-128"/>
                <a:cs typeface="思源黑体旧字形 Light" panose="020B0300000000000000" charset="-128"/>
                <a:sym typeface="+mn-ea"/>
              </a:rPr>
              <a:t>对话型</a:t>
            </a:r>
          </a:p>
          <a:p>
            <a:pPr marL="0" indent="0" algn="ctr" eaLnBrk="1" hangingPunct="1">
              <a:lnSpc>
                <a:spcPct val="90000"/>
              </a:lnSpc>
              <a:buNone/>
            </a:pPr>
            <a:r>
              <a:rPr sz="2800" dirty="0">
                <a:solidFill>
                  <a:srgbClr val="57493D"/>
                </a:solidFill>
                <a:latin typeface="思源黑体旧字形 Light" panose="020B0300000000000000" charset="-128"/>
                <a:cs typeface="思源黑体旧字形 Light" panose="020B0300000000000000" charset="-128"/>
                <a:sym typeface="+mn-ea"/>
              </a:rPr>
              <a:t>合作型</a:t>
            </a: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6015355" y="502920"/>
            <a:ext cx="6189345" cy="6381750"/>
          </a:xfrm>
          <a:prstGeom prst="rtTriangle">
            <a:avLst/>
          </a:prstGeom>
          <a:blipFill rotWithShape="1">
            <a:blip r:embed="rId3"/>
            <a:tile tx="0" ty="0" sx="100000" sy="10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82315" y="3905885"/>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p>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一</a:t>
            </a:r>
          </a:p>
        </p:txBody>
      </p:sp>
      <p:sp>
        <p:nvSpPr>
          <p:cNvPr id="6" name="文本框 5"/>
          <p:cNvSpPr txBox="1"/>
          <p:nvPr/>
        </p:nvSpPr>
        <p:spPr>
          <a:xfrm>
            <a:off x="4341495" y="2706370"/>
            <a:ext cx="3785870" cy="1445260"/>
          </a:xfrm>
          <a:prstGeom prst="rect">
            <a:avLst/>
          </a:prstGeom>
          <a:noFill/>
        </p:spPr>
        <p:txBody>
          <a:bodyPr wrap="square" rtlCol="0">
            <a:spAutoFit/>
          </a:bodyPr>
          <a:lstStyle/>
          <a:p>
            <a:pPr indent="0" algn="dist">
              <a:buNone/>
            </a:pPr>
            <a:r>
              <a:rPr lang="zh-CN" altLang="en-US" sz="4400">
                <a:solidFill>
                  <a:srgbClr val="F8E2B7"/>
                </a:solidFill>
              </a:rPr>
              <a:t>你我沟通</a:t>
            </a:r>
          </a:p>
          <a:p>
            <a:pPr indent="0" algn="dist">
              <a:buNone/>
            </a:pPr>
            <a:r>
              <a:rPr lang="zh-CN" altLang="en-US" sz="4400">
                <a:solidFill>
                  <a:srgbClr val="F8E2B7"/>
                </a:solidFill>
              </a:rPr>
              <a:t>无极限</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2778125" y="783590"/>
            <a:ext cx="663575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sz="36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当代和谐师生关系的特点</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204210" y="4669790"/>
            <a:ext cx="6828155" cy="866775"/>
            <a:chOff x="12282" y="1694"/>
            <a:chExt cx="5420" cy="1365"/>
          </a:xfrm>
        </p:grpSpPr>
        <p:sp>
          <p:nvSpPr>
            <p:cNvPr id="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情感交融——和谐师生关系的前提</a:t>
              </a:r>
            </a:p>
          </p:txBody>
        </p:sp>
        <p:cxnSp>
          <p:nvCxnSpPr>
            <p:cNvPr id="16" name="直接连接符 1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203575" y="3394075"/>
            <a:ext cx="6828155" cy="866775"/>
            <a:chOff x="12282" y="1694"/>
            <a:chExt cx="5420" cy="1365"/>
          </a:xfrm>
        </p:grpSpPr>
        <p:sp>
          <p:nvSpPr>
            <p:cNvPr id="1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民主平等———和谐师生关系的时代特征</a:t>
              </a:r>
            </a:p>
          </p:txBody>
        </p:sp>
        <p:cxnSp>
          <p:nvCxnSpPr>
            <p:cNvPr id="19" name="直接连接符 18"/>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3202940" y="2118360"/>
            <a:ext cx="6828155" cy="866775"/>
            <a:chOff x="12282" y="1694"/>
            <a:chExt cx="5420" cy="1365"/>
          </a:xfrm>
        </p:grpSpPr>
        <p:sp>
          <p:nvSpPr>
            <p:cNvPr id="22"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完美发展——和谐师生关系的出发点与终极目标</a:t>
              </a:r>
            </a:p>
          </p:txBody>
        </p:sp>
        <p:cxnSp>
          <p:nvCxnSpPr>
            <p:cNvPr id="23" name="直接连接符 22"/>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3204845" y="5945505"/>
            <a:ext cx="6828155" cy="866775"/>
            <a:chOff x="12282" y="1694"/>
            <a:chExt cx="5420" cy="1365"/>
          </a:xfrm>
        </p:grpSpPr>
        <p:sp>
          <p:nvSpPr>
            <p:cNvPr id="2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师导生本——和谐师生关系的保证</a:t>
              </a:r>
            </a:p>
          </p:txBody>
        </p:sp>
        <p:cxnSp>
          <p:nvCxnSpPr>
            <p:cNvPr id="26" name="直接连接符 2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2797810" y="914400"/>
            <a:ext cx="663575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sz="36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当前师生矛盾产生的原因</a:t>
            </a: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047365" y="5277485"/>
            <a:ext cx="6828155" cy="866775"/>
            <a:chOff x="12282" y="1694"/>
            <a:chExt cx="5420" cy="1365"/>
          </a:xfrm>
        </p:grpSpPr>
        <p:sp>
          <p:nvSpPr>
            <p:cNvPr id="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个性原因， 即高职学生自身的原因</a:t>
              </a:r>
            </a:p>
          </p:txBody>
        </p:sp>
        <p:cxnSp>
          <p:nvCxnSpPr>
            <p:cNvPr id="16" name="直接连接符 1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047365" y="4018280"/>
            <a:ext cx="6828155" cy="866775"/>
            <a:chOff x="12282" y="1694"/>
            <a:chExt cx="5420" cy="1365"/>
          </a:xfrm>
        </p:grpSpPr>
        <p:sp>
          <p:nvSpPr>
            <p:cNvPr id="1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当代高职学生所处的社会环境的影响</a:t>
              </a:r>
            </a:p>
          </p:txBody>
        </p:sp>
        <p:cxnSp>
          <p:nvCxnSpPr>
            <p:cNvPr id="19" name="直接连接符 18"/>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3047365" y="2759075"/>
            <a:ext cx="6828155" cy="866775"/>
            <a:chOff x="12282" y="1694"/>
            <a:chExt cx="5420" cy="1365"/>
          </a:xfrm>
        </p:grpSpPr>
        <p:sp>
          <p:nvSpPr>
            <p:cNvPr id="22"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高职学生所处的特殊身心发展阶段</a:t>
              </a:r>
            </a:p>
          </p:txBody>
        </p:sp>
        <p:cxnSp>
          <p:nvCxnSpPr>
            <p:cNvPr id="23" name="直接连接符 22"/>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项目四</a:t>
              </a:r>
              <a:endParaRPr lang="en-US" altLang="zh-CN" sz="3200">
                <a:solidFill>
                  <a:srgbClr val="57493D"/>
                </a:solidFill>
                <a:sym typeface="+mn-ea"/>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心海远航</a:t>
            </a:r>
          </a:p>
        </p:txBody>
      </p:sp>
      <p:sp>
        <p:nvSpPr>
          <p:cNvPr id="8" name="1"/>
          <p:cNvSpPr txBox="1">
            <a:spLocks noChangeArrowheads="1"/>
          </p:cNvSpPr>
          <p:nvPr/>
        </p:nvSpPr>
        <p:spPr>
          <a:xfrm>
            <a:off x="7362825" y="2290445"/>
            <a:ext cx="607123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如何建立和谐的师生关系</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1234440" y="1421765"/>
            <a:ext cx="691134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 </a:t>
            </a:r>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sym typeface="+mn-ea"/>
              </a:rPr>
              <a:t>如何建立和谐的师生关系</a:t>
            </a:r>
          </a:p>
        </p:txBody>
      </p:sp>
      <p:sp>
        <p:nvSpPr>
          <p:cNvPr id="23555" name="Rectangle 3" descr="7b0a202020202262756c6c6574223a20227b5c2263617465676f727949645c223a31303031322c5c2274656d706c61746549645c223a32303233313330317d220a7d0a"/>
          <p:cNvSpPr>
            <a:spLocks noGrp="1" noRot="1"/>
          </p:cNvSpPr>
          <p:nvPr/>
        </p:nvSpPr>
        <p:spPr>
          <a:xfrm>
            <a:off x="1150620" y="2821940"/>
            <a:ext cx="6296025"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eaLnBrk="1" hangingPunct="1">
              <a:lnSpc>
                <a:spcPct val="170000"/>
              </a:lnSpc>
              <a:buFont typeface="Wingdings" panose="05000000000000000000" charset="0"/>
              <a:buChar char="n"/>
            </a:pPr>
            <a:r>
              <a:rPr lang="zh-CN" sz="2800" dirty="0">
                <a:solidFill>
                  <a:srgbClr val="57493D"/>
                </a:solidFill>
                <a:latin typeface="思源黑体旧字形 Light" panose="020B0300000000000000" charset="-128"/>
                <a:cs typeface="思源黑体旧字形 Light" panose="020B0300000000000000" charset="-128"/>
              </a:rPr>
              <a:t>尊重老师</a:t>
            </a:r>
          </a:p>
          <a:p>
            <a:pPr algn="l" eaLnBrk="1" hangingPunct="1">
              <a:lnSpc>
                <a:spcPct val="170000"/>
              </a:lnSpc>
              <a:buClr>
                <a:srgbClr val="6E5444"/>
              </a:buClr>
              <a:buFont typeface="Wingdings" panose="05000000000000000000" charset="0"/>
              <a:buChar char="n"/>
            </a:pPr>
            <a:r>
              <a:rPr lang="zh-CN" sz="2800" dirty="0">
                <a:solidFill>
                  <a:srgbClr val="57493D"/>
                </a:solidFill>
                <a:latin typeface="思源黑体旧字形 Light" panose="020B0300000000000000" charset="-128"/>
                <a:cs typeface="思源黑体旧字形 Light" panose="020B0300000000000000" charset="-128"/>
                <a:sym typeface="+mn-ea"/>
              </a:rPr>
              <a:t>遇到问题及时联系老师</a:t>
            </a:r>
            <a:endParaRPr sz="2800" dirty="0">
              <a:solidFill>
                <a:srgbClr val="57493D"/>
              </a:solidFill>
              <a:latin typeface="思源黑体旧字形 Light" panose="020B0300000000000000" charset="-128"/>
              <a:cs typeface="思源黑体旧字形 Light" panose="020B0300000000000000" charset="-128"/>
              <a:sym typeface="+mn-ea"/>
            </a:endParaRPr>
          </a:p>
          <a:p>
            <a:pPr algn="l" eaLnBrk="1" hangingPunct="1">
              <a:lnSpc>
                <a:spcPct val="170000"/>
              </a:lnSpc>
              <a:buClr>
                <a:srgbClr val="6E5444"/>
              </a:buClr>
              <a:buFont typeface="Wingdings" panose="05000000000000000000" charset="0"/>
              <a:buChar char="n"/>
            </a:pPr>
            <a:r>
              <a:rPr lang="zh-CN" sz="2800" dirty="0">
                <a:solidFill>
                  <a:srgbClr val="57493D"/>
                </a:solidFill>
                <a:latin typeface="思源黑体旧字形 Light" panose="020B0300000000000000" charset="-128"/>
                <a:cs typeface="思源黑体旧字形 Light" panose="020B0300000000000000" charset="-128"/>
                <a:sym typeface="+mn-ea"/>
              </a:rPr>
              <a:t>客观看待老师</a:t>
            </a:r>
            <a:endParaRPr sz="2800" dirty="0">
              <a:solidFill>
                <a:srgbClr val="57493D"/>
              </a:solidFill>
              <a:latin typeface="思源黑体旧字形 Light" panose="020B0300000000000000" charset="-128"/>
              <a:cs typeface="思源黑体旧字形 Light" panose="020B0300000000000000" charset="-128"/>
              <a:sym typeface="+mn-ea"/>
            </a:endParaRPr>
          </a:p>
          <a:p>
            <a:pPr algn="l" eaLnBrk="1" hangingPunct="1">
              <a:lnSpc>
                <a:spcPct val="170000"/>
              </a:lnSpc>
              <a:buFont typeface="Wingdings" panose="05000000000000000000" charset="0"/>
              <a:buChar char="n"/>
            </a:pPr>
            <a:r>
              <a:rPr lang="zh-CN" sz="2800" dirty="0">
                <a:solidFill>
                  <a:srgbClr val="57493D"/>
                </a:solidFill>
                <a:latin typeface="思源黑体旧字形 Light" panose="020B0300000000000000" charset="-128"/>
                <a:cs typeface="思源黑体旧字形 Light" panose="020B0300000000000000" charset="-128"/>
                <a:sym typeface="+mn-ea"/>
              </a:rPr>
              <a:t>学会控制自己的情绪</a:t>
            </a:r>
          </a:p>
          <a:p>
            <a:pPr algn="l" eaLnBrk="1" hangingPunct="1">
              <a:lnSpc>
                <a:spcPct val="90000"/>
              </a:lnSpc>
              <a:buFont typeface="Wingdings" panose="05000000000000000000" charset="0"/>
              <a:buChar char="n"/>
            </a:pPr>
            <a:endParaRPr lang="zh-CN" sz="2800" dirty="0">
              <a:solidFill>
                <a:srgbClr val="57493D"/>
              </a:solidFill>
              <a:latin typeface="思源黑体旧字形 Light" panose="020B0300000000000000" charset="-128"/>
              <a:cs typeface="思源黑体旧字形 Light" panose="020B0300000000000000" charset="-128"/>
              <a:sym typeface="+mn-ea"/>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6015355" y="502920"/>
            <a:ext cx="6189345" cy="6381750"/>
          </a:xfrm>
          <a:prstGeom prst="rtTriangle">
            <a:avLst/>
          </a:prstGeom>
          <a:blipFill rotWithShape="1">
            <a:blip r:embed="rId3"/>
            <a:tile tx="0" ty="0" sx="100000" sy="10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19450" y="3823335"/>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endParaRPr lang="zh-CN" altLang="en-US" sz="2800">
              <a:solidFill>
                <a:schemeClr val="bg1"/>
              </a:solidFill>
              <a:latin typeface="十全十美体" panose="02010600010101010101" charset="-122"/>
              <a:ea typeface="十全十美体" panose="02010600010101010101" charset="-122"/>
              <a:cs typeface="十全十美体" panose="02010600010101010101" charset="-122"/>
            </a:endParaRPr>
          </a:p>
          <a:p>
            <a:pPr algn="dist">
              <a:lnSpc>
                <a:spcPct val="100000"/>
              </a:lnSpc>
            </a:pPr>
            <a:r>
              <a:rPr lang="zh-CN" altLang="en-US" sz="2800">
                <a:solidFill>
                  <a:schemeClr val="bg1"/>
                </a:solidFill>
                <a:latin typeface="十全十美体" panose="02010600010101010101" charset="-122"/>
                <a:ea typeface="十全十美体" panose="02010600010101010101" charset="-122"/>
                <a:cs typeface="十全十美体" panose="02010600010101010101" charset="-122"/>
              </a:rPr>
              <a:t>五</a:t>
            </a:r>
          </a:p>
        </p:txBody>
      </p:sp>
      <p:sp>
        <p:nvSpPr>
          <p:cNvPr id="6" name="文本框 5"/>
          <p:cNvSpPr txBox="1"/>
          <p:nvPr/>
        </p:nvSpPr>
        <p:spPr>
          <a:xfrm>
            <a:off x="4320540" y="2706370"/>
            <a:ext cx="3702050" cy="1445260"/>
          </a:xfrm>
          <a:prstGeom prst="rect">
            <a:avLst/>
          </a:prstGeom>
          <a:noFill/>
        </p:spPr>
        <p:txBody>
          <a:bodyPr wrap="square" rtlCol="0">
            <a:spAutoFit/>
          </a:bodyPr>
          <a:lstStyle/>
          <a:p>
            <a:pPr indent="0" algn="dist">
              <a:buNone/>
            </a:pPr>
            <a:r>
              <a:rPr sz="4400">
                <a:solidFill>
                  <a:srgbClr val="F8E2B7"/>
                </a:solidFill>
              </a:rPr>
              <a:t>谈情说爱</a:t>
            </a:r>
          </a:p>
          <a:p>
            <a:pPr indent="0" algn="dist">
              <a:buNone/>
            </a:pPr>
            <a:r>
              <a:rPr sz="4400">
                <a:solidFill>
                  <a:srgbClr val="F8E2B7"/>
                </a:solidFill>
              </a:rPr>
              <a:t>那点事</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grpSp>
        <p:nvGrpSpPr>
          <p:cNvPr id="8" name="组合 7"/>
          <p:cNvGrpSpPr/>
          <p:nvPr/>
        </p:nvGrpSpPr>
        <p:grpSpPr>
          <a:xfrm>
            <a:off x="357505" y="276225"/>
            <a:ext cx="2085975" cy="802640"/>
            <a:chOff x="563" y="435"/>
            <a:chExt cx="3285"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项目五</a:t>
              </a:r>
              <a:endParaRPr lang="zh-CN" altLang="en-US" sz="3200">
                <a:solidFill>
                  <a:srgbClr val="57493D"/>
                </a:solidFill>
              </a:endParaRPr>
            </a:p>
          </p:txBody>
        </p:sp>
      </p:grpSp>
      <p:pic>
        <p:nvPicPr>
          <p:cNvPr id="10" name="图片 9"/>
          <p:cNvPicPr/>
          <p:nvPr/>
        </p:nvPicPr>
        <p:blipFill>
          <a:blip r:embed="rId5"/>
          <a:stretch>
            <a:fillRect/>
          </a:stretch>
        </p:blipFill>
        <p:spPr>
          <a:xfrm>
            <a:off x="6096000" y="408305"/>
            <a:ext cx="9525" cy="28575"/>
          </a:xfrm>
          <a:prstGeom prst="rect">
            <a:avLst/>
          </a:prstGeom>
          <a:noFill/>
          <a:ln w="9525">
            <a:noFill/>
          </a:ln>
        </p:spPr>
      </p:pic>
      <p:sp>
        <p:nvSpPr>
          <p:cNvPr id="2" name="1"/>
          <p:cNvSpPr txBox="1">
            <a:spLocks noChangeArrowheads="1"/>
          </p:cNvSpPr>
          <p:nvPr/>
        </p:nvSpPr>
        <p:spPr>
          <a:xfrm>
            <a:off x="6969125" y="1653540"/>
            <a:ext cx="4631690" cy="2011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just"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    如果一个人没有能力帮助他所爱的人， 最好不要随便谈什么爱与不爱。 当然， 帮助不等于爱情， 但爱情不能不包括帮助。</a:t>
            </a:r>
          </a:p>
          <a:p>
            <a:pPr marL="0" marR="0" indent="0" algn="r"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———鲁迅</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项目五</a:t>
              </a:r>
              <a:endParaRPr lang="en-US" altLang="zh-CN" sz="3200">
                <a:solidFill>
                  <a:srgbClr val="57493D"/>
                </a:solidFill>
                <a:sym typeface="+mn-ea"/>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475855" y="1635125"/>
            <a:ext cx="446405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爱情的</a:t>
            </a: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含义</a:t>
            </a:r>
          </a:p>
        </p:txBody>
      </p:sp>
      <p:sp>
        <p:nvSpPr>
          <p:cNvPr id="9" name="1"/>
          <p:cNvSpPr txBox="1">
            <a:spLocks noChangeArrowheads="1"/>
          </p:cNvSpPr>
          <p:nvPr/>
        </p:nvSpPr>
        <p:spPr>
          <a:xfrm>
            <a:off x="7475855" y="3070860"/>
            <a:ext cx="471614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Aft>
                <a:spcPts val="0"/>
              </a:spcAft>
              <a:buFont typeface="Wingdings" panose="05000000000000000000" charset="0"/>
            </a:pPr>
            <a:endPar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endParaRPr>
          </a:p>
        </p:txBody>
      </p:sp>
      <p:sp>
        <p:nvSpPr>
          <p:cNvPr id="2" name="1"/>
          <p:cNvSpPr txBox="1">
            <a:spLocks noChangeArrowheads="1"/>
          </p:cNvSpPr>
          <p:nvPr/>
        </p:nvSpPr>
        <p:spPr>
          <a:xfrm>
            <a:off x="7475855" y="4506595"/>
            <a:ext cx="471614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异性间情感的甄别</a:t>
            </a:r>
          </a:p>
        </p:txBody>
      </p:sp>
      <p:sp>
        <p:nvSpPr>
          <p:cNvPr id="13" name="文本框 12"/>
          <p:cNvSpPr txBox="1"/>
          <p:nvPr/>
        </p:nvSpPr>
        <p:spPr>
          <a:xfrm>
            <a:off x="7475855" y="2954655"/>
            <a:ext cx="5080000" cy="681990"/>
          </a:xfrm>
          <a:prstGeom prst="rect">
            <a:avLst/>
          </a:prstGeom>
          <a:noFill/>
          <a:ln w="9525">
            <a:noFill/>
          </a:ln>
        </p:spPr>
        <p:txBody>
          <a:bodyPr>
            <a:spAutoFit/>
          </a:bodyPr>
          <a:lstStyle/>
          <a:p>
            <a:pPr marL="285750" indent="-285750" algn="l">
              <a:lnSpc>
                <a:spcPct val="120000"/>
              </a:lnSpc>
              <a:spcBef>
                <a:spcPts val="1000"/>
              </a:spcBef>
              <a:spcAft>
                <a:spcPts val="0"/>
              </a:spcAft>
              <a:buClrTx/>
              <a:buSzTx/>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恋爱的人的心理特点</a:t>
            </a:r>
          </a:p>
        </p:txBody>
      </p:sp>
      <p:graphicFrame>
        <p:nvGraphicFramePr>
          <p:cNvPr id="14" name="表格 13"/>
          <p:cNvGraphicFramePr/>
          <p:nvPr/>
        </p:nvGraphicFramePr>
        <p:xfrm>
          <a:off x="3556000" y="3148965"/>
          <a:ext cx="416560" cy="73152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zh-CN" altLang="en-US" b="0"/>
                    </a:p>
                  </a:txBody>
                  <a:tcPr>
                    <a:lnL>
                      <a:noFill/>
                    </a:lnL>
                    <a:lnR>
                      <a:noFill/>
                    </a:lnR>
                    <a:lnT cap="flat">
                      <a:noFill/>
                    </a:lnT>
                    <a:lnB cap="flat">
                      <a:noFill/>
                    </a:lnB>
                    <a:lnTlToBr>
                      <a:noFill/>
                    </a:lnTlToBr>
                    <a:lnBlToTr>
                      <a:noFill/>
                    </a:lnBlToTr>
                    <a:noFill/>
                  </a:tcPr>
                </a:tc>
                <a:tc>
                  <a:txBody>
                    <a:bodyPr/>
                    <a:lstStyle/>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zh-CN" altLang="en-US"/>
                    </a:p>
                  </a:txBody>
                  <a:tcPr>
                    <a:lnL>
                      <a:noFill/>
                    </a:lnL>
                    <a:lnR>
                      <a:noFill/>
                    </a:lnR>
                    <a:lnT cap="flat">
                      <a:noFill/>
                    </a:lnT>
                    <a:lnB cap="flat">
                      <a:noFill/>
                    </a:lnB>
                    <a:lnTlToBr>
                      <a:noFill/>
                    </a:lnTlToBr>
                    <a:lnBlToTr>
                      <a:noFill/>
                    </a:lnBlToTr>
                    <a:noFill/>
                  </a:tcPr>
                </a:tc>
                <a:tc>
                  <a:txBody>
                    <a:bodyPr/>
                    <a:lstStyle/>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pic>
        <p:nvPicPr>
          <p:cNvPr id="15" name="图片 14"/>
          <p:cNvPicPr/>
          <p:nvPr/>
        </p:nvPicPr>
        <p:blipFill>
          <a:blip r:embed="rId4"/>
          <a:stretch>
            <a:fillRect/>
          </a:stretch>
        </p:blipFill>
        <p:spPr>
          <a:xfrm>
            <a:off x="3556000" y="3148965"/>
            <a:ext cx="9525" cy="28575"/>
          </a:xfrm>
          <a:prstGeom prst="rect">
            <a:avLst/>
          </a:prstGeom>
          <a:noFill/>
          <a:ln w="9525">
            <a:noFill/>
          </a:ln>
        </p:spPr>
      </p:pic>
      <p:pic>
        <p:nvPicPr>
          <p:cNvPr id="16" name="图片 15"/>
          <p:cNvPicPr/>
          <p:nvPr/>
        </p:nvPicPr>
        <p:blipFill>
          <a:blip r:embed="rId5"/>
          <a:stretch>
            <a:fillRect/>
          </a:stretch>
        </p:blipFill>
        <p:spPr>
          <a:xfrm>
            <a:off x="3556000" y="3880485"/>
            <a:ext cx="9525" cy="28575"/>
          </a:xfrm>
          <a:prstGeom prst="rect">
            <a:avLst/>
          </a:prstGeom>
          <a:noFill/>
          <a:ln w="9525">
            <a:noFill/>
          </a:ln>
        </p:spPr>
      </p:pic>
      <p:sp>
        <p:nvSpPr>
          <p:cNvPr id="118" name="文本框 117"/>
          <p:cNvSpPr txBox="1"/>
          <p:nvPr/>
        </p:nvSpPr>
        <p:spPr>
          <a:xfrm>
            <a:off x="3556000" y="3909060"/>
            <a:ext cx="5080000" cy="137160"/>
          </a:xfrm>
          <a:prstGeom prst="rect">
            <a:avLst/>
          </a:prstGeom>
          <a:noFill/>
          <a:ln w="9525">
            <a:noFill/>
          </a:ln>
        </p:spPr>
        <p:txBody>
          <a:bodyPr>
            <a:spAutoFit/>
          </a:bodyPr>
          <a:lstStyle/>
          <a:p>
            <a:pPr indent="0"/>
            <a:endParaRPr lang="en-US" sz="150" b="0">
              <a:latin typeface="宋体" panose="02010600030101010101" pitchFamily="2" charset="-122"/>
            </a:endParaRPr>
          </a:p>
          <a:p>
            <a:pPr indent="0"/>
            <a:r>
              <a:rPr lang="en-US" sz="150" b="0">
                <a:latin typeface="宋体" panose="02010600030101010101" pitchFamily="2" charset="-122"/>
              </a:rPr>
              <a:t> </a:t>
            </a:r>
            <a:endParaRPr lang="zh-CN" altLang="en-US"/>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3623945" y="868045"/>
            <a:ext cx="470408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kumimoji="1" lang="zh-CN" altLang="en-US"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爱情的含义</a:t>
            </a:r>
            <a:endPar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555" name="Rectangle 3"/>
          <p:cNvSpPr>
            <a:spLocks noGrp="1" noRot="1"/>
          </p:cNvSpPr>
          <p:nvPr/>
        </p:nvSpPr>
        <p:spPr>
          <a:xfrm>
            <a:off x="1022985" y="2375535"/>
            <a:ext cx="10146030" cy="408305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55650" y="2287905"/>
            <a:ext cx="10720070" cy="1476375"/>
          </a:xfrm>
          <a:prstGeom prst="rect">
            <a:avLst/>
          </a:prstGeom>
          <a:noFill/>
          <a:ln w="9525">
            <a:noFill/>
          </a:ln>
        </p:spPr>
        <p:txBody>
          <a:bodyPr wrap="square">
            <a:spAutoFit/>
          </a:bodyPr>
          <a:lstStyle/>
          <a:p>
            <a:pPr indent="0">
              <a:lnSpc>
                <a:spcPct val="150000"/>
              </a:lnSpc>
            </a:pPr>
            <a:r>
              <a:rPr sz="2000" b="0">
                <a:solidFill>
                  <a:srgbClr val="231F20"/>
                </a:solidFill>
                <a:ea typeface="宋体" panose="02010600030101010101" pitchFamily="2" charset="-122"/>
              </a:rPr>
              <a:t> </a:t>
            </a:r>
            <a:r>
              <a:rPr lang="en-US" sz="2000" b="0">
                <a:solidFill>
                  <a:srgbClr val="231F20"/>
                </a:solidFill>
                <a:ea typeface="宋体" panose="02010600030101010101" pitchFamily="2" charset="-122"/>
              </a:rPr>
              <a:t>    </a:t>
            </a:r>
            <a:r>
              <a:rPr sz="2000" b="0">
                <a:solidFill>
                  <a:srgbClr val="231F20"/>
                </a:solidFill>
                <a:ea typeface="宋体" panose="02010600030101010101" pitchFamily="2" charset="-122"/>
              </a:rPr>
              <a:t>爱情是男女之间基于性的吸引而建立起来的相互接纳、 相互需要、 相互爱慕的一种亲密的情感关系。  </a:t>
            </a:r>
            <a:endParaRPr lang="en-US" sz="2000" b="0">
              <a:solidFill>
                <a:srgbClr val="231F20"/>
              </a:solidFill>
              <a:latin typeface="Calibri" panose="020F0502020204030204" charset="0"/>
              <a:ea typeface="宋体" panose="02010600030101010101" pitchFamily="2" charset="-122"/>
            </a:endParaRPr>
          </a:p>
          <a:p>
            <a:pPr indent="0">
              <a:lnSpc>
                <a:spcPct val="150000"/>
              </a:lnSpc>
            </a:pPr>
            <a:r>
              <a:rPr lang="en-US" sz="2000" b="0">
                <a:solidFill>
                  <a:srgbClr val="231F20"/>
                </a:solidFill>
                <a:latin typeface="Calibri" panose="020F0502020204030204" charset="0"/>
                <a:ea typeface="宋体" panose="02010600030101010101" pitchFamily="2" charset="-122"/>
              </a:rPr>
              <a:t>                                                     </a:t>
            </a:r>
          </a:p>
        </p:txBody>
      </p:sp>
      <p:sp>
        <p:nvSpPr>
          <p:cNvPr id="15" name="1"/>
          <p:cNvSpPr txBox="1">
            <a:spLocks noChangeArrowheads="1"/>
          </p:cNvSpPr>
          <p:nvPr/>
        </p:nvSpPr>
        <p:spPr>
          <a:xfrm>
            <a:off x="1788160" y="4500245"/>
            <a:ext cx="8816340" cy="7543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二是爱情是男女双方之间的相互接纳、 相互爱慕、 相互认可、 相互需要；</a:t>
            </a:r>
          </a:p>
        </p:txBody>
      </p:sp>
      <p:sp>
        <p:nvSpPr>
          <p:cNvPr id="22" name="1"/>
          <p:cNvSpPr txBox="1">
            <a:spLocks noChangeArrowheads="1"/>
          </p:cNvSpPr>
          <p:nvPr/>
        </p:nvSpPr>
        <p:spPr>
          <a:xfrm>
            <a:off x="1687830" y="3764280"/>
            <a:ext cx="8816340" cy="7543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一是爱情以性的相互吸引为前提， 这是爱情与其他各种情感关系的区别； </a:t>
            </a:r>
          </a:p>
        </p:txBody>
      </p:sp>
      <p:sp>
        <p:nvSpPr>
          <p:cNvPr id="4" name="1"/>
          <p:cNvSpPr txBox="1">
            <a:spLocks noChangeArrowheads="1"/>
          </p:cNvSpPr>
          <p:nvPr/>
        </p:nvSpPr>
        <p:spPr>
          <a:xfrm>
            <a:off x="1688465" y="5229225"/>
            <a:ext cx="885444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三是爱情是建立在二人之间的亲密的情感关系， 爱情关系在本质上讲是一种包含了特殊情感的人际关系；</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39940" y="1075690"/>
            <a:ext cx="4004310" cy="569595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98315" y="-23495"/>
            <a:ext cx="2988310"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49935" y="1075690"/>
            <a:ext cx="3758565" cy="5250180"/>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591810" y="1075690"/>
            <a:ext cx="831215" cy="3969385"/>
          </a:xfrm>
          <a:prstGeom prst="rect">
            <a:avLst/>
          </a:prstGeom>
          <a:noFill/>
        </p:spPr>
        <p:txBody>
          <a:bodyPr wrap="square" rtlCol="0">
            <a:spAutoFit/>
          </a:bodyPr>
          <a:lstStyle/>
          <a:p>
            <a:r>
              <a:rPr lang="zh-CN" altLang="en-US" sz="2800" dirty="0">
                <a:solidFill>
                  <a:srgbClr val="F8E2B7"/>
                </a:solidFill>
                <a:latin typeface="思源黑体 CN Normal" panose="020B0400000000000000" charset="-122"/>
                <a:ea typeface="思源黑体 CN Normal" panose="020B0400000000000000" charset="-122"/>
                <a:cs typeface="思源黑体 CN Normal" panose="020B0400000000000000" charset="-122"/>
              </a:rPr>
              <a:t>恋爱的人的心理特点</a:t>
            </a:r>
          </a:p>
        </p:txBody>
      </p:sp>
      <p:sp>
        <p:nvSpPr>
          <p:cNvPr id="12" name="1"/>
          <p:cNvSpPr txBox="1">
            <a:spLocks noChangeArrowheads="1"/>
          </p:cNvSpPr>
          <p:nvPr/>
        </p:nvSpPr>
        <p:spPr>
          <a:xfrm>
            <a:off x="7799070" y="10756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渴望与思念</a:t>
            </a:r>
          </a:p>
        </p:txBody>
      </p:sp>
      <p:sp>
        <p:nvSpPr>
          <p:cNvPr id="6" name="1"/>
          <p:cNvSpPr txBox="1">
            <a:spLocks noChangeArrowheads="1"/>
          </p:cNvSpPr>
          <p:nvPr/>
        </p:nvSpPr>
        <p:spPr>
          <a:xfrm>
            <a:off x="7799070" y="292100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美化与幻想</a:t>
            </a:r>
          </a:p>
        </p:txBody>
      </p:sp>
      <p:sp>
        <p:nvSpPr>
          <p:cNvPr id="7" name="1"/>
          <p:cNvSpPr txBox="1">
            <a:spLocks noChangeArrowheads="1"/>
          </p:cNvSpPr>
          <p:nvPr/>
        </p:nvSpPr>
        <p:spPr>
          <a:xfrm>
            <a:off x="7799070" y="486156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奉献和表现</a:t>
            </a:r>
          </a:p>
        </p:txBody>
      </p:sp>
      <p:sp>
        <p:nvSpPr>
          <p:cNvPr id="8" name="1"/>
          <p:cNvSpPr txBox="1">
            <a:spLocks noChangeArrowheads="1"/>
          </p:cNvSpPr>
          <p:nvPr/>
        </p:nvSpPr>
        <p:spPr>
          <a:xfrm>
            <a:off x="476885" y="107569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隐蔽与羞涩</a:t>
            </a:r>
          </a:p>
        </p:txBody>
      </p:sp>
      <p:sp>
        <p:nvSpPr>
          <p:cNvPr id="9" name="1"/>
          <p:cNvSpPr txBox="1">
            <a:spLocks noChangeArrowheads="1"/>
          </p:cNvSpPr>
          <p:nvPr/>
        </p:nvSpPr>
        <p:spPr>
          <a:xfrm>
            <a:off x="476250" y="297116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重精神满足</a:t>
            </a:r>
          </a:p>
        </p:txBody>
      </p:sp>
      <p:sp>
        <p:nvSpPr>
          <p:cNvPr id="10" name="1"/>
          <p:cNvSpPr txBox="1">
            <a:spLocks noChangeArrowheads="1"/>
          </p:cNvSpPr>
          <p:nvPr/>
        </p:nvSpPr>
        <p:spPr>
          <a:xfrm>
            <a:off x="476885" y="486156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兴奋与冲动</a:t>
            </a:r>
          </a:p>
        </p:txBody>
      </p:sp>
      <p:cxnSp>
        <p:nvCxnSpPr>
          <p:cNvPr id="11" name="直接连接符 10"/>
          <p:cNvCxnSpPr/>
          <p:nvPr/>
        </p:nvCxnSpPr>
        <p:spPr>
          <a:xfrm>
            <a:off x="749935" y="227393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49935" y="415480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9935" y="598868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988935" y="227393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88935" y="415480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988935" y="5988685"/>
            <a:ext cx="3035935"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1234440" y="1421765"/>
            <a:ext cx="5832475"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异性间情感的甄别</a:t>
            </a:r>
          </a:p>
        </p:txBody>
      </p:sp>
      <p:sp>
        <p:nvSpPr>
          <p:cNvPr id="23555" name="Rectangle 3"/>
          <p:cNvSpPr>
            <a:spLocks noGrp="1" noRot="1"/>
          </p:cNvSpPr>
          <p:nvPr/>
        </p:nvSpPr>
        <p:spPr>
          <a:xfrm>
            <a:off x="1234440" y="2892425"/>
            <a:ext cx="6296025"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210000"/>
              </a:lnSpc>
              <a:buNone/>
            </a:pPr>
            <a:r>
              <a:rPr sz="2800" dirty="0">
                <a:solidFill>
                  <a:srgbClr val="57493D"/>
                </a:solidFill>
                <a:latin typeface="思源黑体旧字形 Light" panose="020B0300000000000000" charset="-128"/>
                <a:cs typeface="思源黑体旧字形 Light" panose="020B0300000000000000" charset="-128"/>
              </a:rPr>
              <a:t>爱情与友情</a:t>
            </a:r>
          </a:p>
          <a:p>
            <a:pPr marL="0" indent="0" algn="ctr" eaLnBrk="1" hangingPunct="1">
              <a:lnSpc>
                <a:spcPct val="210000"/>
              </a:lnSpc>
              <a:buNone/>
            </a:pPr>
            <a:r>
              <a:rPr sz="2800" dirty="0">
                <a:solidFill>
                  <a:srgbClr val="57493D"/>
                </a:solidFill>
                <a:latin typeface="思源黑体旧字形 Light" panose="020B0300000000000000" charset="-128"/>
                <a:cs typeface="思源黑体旧字形 Light" panose="020B0300000000000000" charset="-128"/>
                <a:sym typeface="+mn-ea"/>
              </a:rPr>
              <a:t>一见钟情</a:t>
            </a:r>
          </a:p>
          <a:p>
            <a:pPr marL="0" indent="0" algn="ctr" eaLnBrk="1" hangingPunct="1">
              <a:lnSpc>
                <a:spcPct val="210000"/>
              </a:lnSpc>
              <a:buNone/>
            </a:pPr>
            <a:r>
              <a:rPr sz="2800" dirty="0">
                <a:solidFill>
                  <a:srgbClr val="57493D"/>
                </a:solidFill>
                <a:latin typeface="思源黑体旧字形 Light" panose="020B0300000000000000" charset="-128"/>
                <a:cs typeface="思源黑体旧字形 Light" panose="020B0300000000000000" charset="-128"/>
                <a:sym typeface="+mn-ea"/>
              </a:rPr>
              <a:t>爱慕心理</a:t>
            </a: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6015355" y="502920"/>
            <a:ext cx="6189345" cy="6381750"/>
          </a:xfrm>
          <a:prstGeom prst="rtTriangle">
            <a:avLst/>
          </a:prstGeom>
          <a:blipFill rotWithShape="1">
            <a:blip r:embed="rId3"/>
            <a:tile tx="0" ty="0" sx="100000" sy="10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sp>
        <p:nvSpPr>
          <p:cNvPr id="11" name="1"/>
          <p:cNvSpPr txBox="1">
            <a:spLocks noChangeArrowheads="1"/>
          </p:cNvSpPr>
          <p:nvPr/>
        </p:nvSpPr>
        <p:spPr>
          <a:xfrm>
            <a:off x="7069455" y="1598295"/>
            <a:ext cx="4631690" cy="2011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just"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君子之交淡若水， 小人之交甘若醴； 君子淡以亲， 小人甘以绝。</a:t>
            </a:r>
          </a:p>
          <a:p>
            <a:pPr marL="0" marR="0" indent="0" algn="r"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———庄子</a:t>
            </a:r>
          </a:p>
        </p:txBody>
      </p:sp>
      <p:grpSp>
        <p:nvGrpSpPr>
          <p:cNvPr id="8" name="组合 7"/>
          <p:cNvGrpSpPr/>
          <p:nvPr/>
        </p:nvGrpSpPr>
        <p:grpSpPr>
          <a:xfrm>
            <a:off x="357505" y="276225"/>
            <a:ext cx="2085340" cy="802640"/>
            <a:chOff x="563" y="435"/>
            <a:chExt cx="3284"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项目一</a:t>
              </a:r>
              <a:endParaRPr lang="zh-CN" altLang="en-US" sz="3200">
                <a:solidFill>
                  <a:srgbClr val="57493D"/>
                </a:solidFill>
              </a:endParaRPr>
            </a:p>
          </p:txBody>
        </p:sp>
      </p:gr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项目五</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心海远航</a:t>
            </a:r>
          </a:p>
        </p:txBody>
      </p:sp>
      <p:sp>
        <p:nvSpPr>
          <p:cNvPr id="8" name="1"/>
          <p:cNvSpPr txBox="1">
            <a:spLocks noChangeArrowheads="1"/>
          </p:cNvSpPr>
          <p:nvPr/>
        </p:nvSpPr>
        <p:spPr>
          <a:xfrm>
            <a:off x="7362825" y="2026285"/>
            <a:ext cx="482981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如何建立亲密关系</a:t>
            </a:r>
          </a:p>
        </p:txBody>
      </p:sp>
      <p:sp>
        <p:nvSpPr>
          <p:cNvPr id="9" name="1"/>
          <p:cNvSpPr txBox="1">
            <a:spLocks noChangeArrowheads="1"/>
          </p:cNvSpPr>
          <p:nvPr/>
        </p:nvSpPr>
        <p:spPr>
          <a:xfrm>
            <a:off x="7362825" y="4276090"/>
            <a:ext cx="492633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爱情问题处理艺术</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2778125" y="783590"/>
            <a:ext cx="663575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kumimoji="1" lang="zh-CN" altLang="en-US" sz="36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如何建立亲密关系</a:t>
            </a:r>
            <a:endParaRPr lang="zh-CN" altLang="en-US" sz="3600" dirty="0">
              <a:solidFill>
                <a:srgbClr val="F8E2B7"/>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1"/>
          <p:cNvSpPr txBox="1">
            <a:spLocks noChangeArrowheads="1"/>
          </p:cNvSpPr>
          <p:nvPr/>
        </p:nvSpPr>
        <p:spPr>
          <a:xfrm>
            <a:off x="3655695" y="4133215"/>
            <a:ext cx="5046345"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70000"/>
              </a:lnSpc>
              <a:spcAft>
                <a:spcPts val="0"/>
              </a:spcAft>
              <a:buFont typeface="Wingdings" panose="05000000000000000000" charset="0"/>
              <a:buChar char="u"/>
            </a:pPr>
            <a:r>
              <a:rPr kumimoji="1" lang="en-US" altLang="zh-CN"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 </a:t>
            </a:r>
            <a:r>
              <a:rPr kumimoji="1" lang="zh-CN" altLang="en-US"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具备自己独立解决问题的能力；</a:t>
            </a:r>
          </a:p>
        </p:txBody>
      </p:sp>
      <p:sp>
        <p:nvSpPr>
          <p:cNvPr id="15" name="1"/>
          <p:cNvSpPr txBox="1">
            <a:spLocks noChangeArrowheads="1"/>
          </p:cNvSpPr>
          <p:nvPr/>
        </p:nvSpPr>
        <p:spPr>
          <a:xfrm>
            <a:off x="3655695" y="3365500"/>
            <a:ext cx="448945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70000"/>
              </a:lnSpc>
              <a:spcAft>
                <a:spcPts val="0"/>
              </a:spcAft>
              <a:buFont typeface="Wingdings" panose="05000000000000000000" charset="0"/>
              <a:buChar char="u"/>
            </a:pPr>
            <a:r>
              <a:rPr kumimoji="1" lang="zh-CN" altLang="en-US"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有各自的朋友圈；</a:t>
            </a:r>
          </a:p>
        </p:txBody>
      </p:sp>
      <p:sp>
        <p:nvSpPr>
          <p:cNvPr id="22" name="1"/>
          <p:cNvSpPr txBox="1">
            <a:spLocks noChangeArrowheads="1"/>
          </p:cNvSpPr>
          <p:nvPr/>
        </p:nvSpPr>
        <p:spPr>
          <a:xfrm>
            <a:off x="3655695" y="2576830"/>
            <a:ext cx="448945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70000"/>
              </a:lnSpc>
              <a:spcAft>
                <a:spcPts val="0"/>
              </a:spcAft>
              <a:buFont typeface="Wingdings" panose="05000000000000000000" charset="0"/>
              <a:buChar char="u"/>
            </a:pPr>
            <a:r>
              <a:rPr kumimoji="1" lang="zh-CN" altLang="en-US"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有各自的职业和兴趣；</a:t>
            </a:r>
          </a:p>
        </p:txBody>
      </p:sp>
      <p:sp>
        <p:nvSpPr>
          <p:cNvPr id="25" name="1"/>
          <p:cNvSpPr txBox="1">
            <a:spLocks noChangeArrowheads="1"/>
          </p:cNvSpPr>
          <p:nvPr/>
        </p:nvSpPr>
        <p:spPr>
          <a:xfrm>
            <a:off x="3655695" y="4953000"/>
            <a:ext cx="448945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70000"/>
              </a:lnSpc>
              <a:spcAft>
                <a:spcPts val="0"/>
              </a:spcAft>
              <a:buFont typeface="Wingdings" panose="05000000000000000000" charset="0"/>
              <a:buChar char="u"/>
            </a:pPr>
            <a:r>
              <a:rPr kumimoji="1" lang="en-US" altLang="zh-CN"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有自己独立的时间和空间</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2778125" y="783590"/>
            <a:ext cx="663575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kumimoji="1" lang="zh-CN" altLang="en-US" sz="36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爱情问题处理艺术</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1"/>
          <p:cNvSpPr txBox="1">
            <a:spLocks noChangeArrowheads="1"/>
          </p:cNvSpPr>
          <p:nvPr/>
        </p:nvSpPr>
        <p:spPr>
          <a:xfrm>
            <a:off x="3192145" y="4215765"/>
            <a:ext cx="5922645"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 </a:t>
            </a:r>
            <a:r>
              <a:rPr kumimoji="1" lang="zh-CN" altLang="en-US"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如何面对“多角恋爱”；</a:t>
            </a:r>
          </a:p>
        </p:txBody>
      </p:sp>
      <p:sp>
        <p:nvSpPr>
          <p:cNvPr id="15" name="1"/>
          <p:cNvSpPr txBox="1">
            <a:spLocks noChangeArrowheads="1"/>
          </p:cNvSpPr>
          <p:nvPr/>
        </p:nvSpPr>
        <p:spPr>
          <a:xfrm>
            <a:off x="3192145" y="3347720"/>
            <a:ext cx="5922645"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解决恋爱冲突的艺术；</a:t>
            </a:r>
          </a:p>
        </p:txBody>
      </p:sp>
      <p:sp>
        <p:nvSpPr>
          <p:cNvPr id="22" name="1"/>
          <p:cNvSpPr txBox="1">
            <a:spLocks noChangeArrowheads="1"/>
          </p:cNvSpPr>
          <p:nvPr/>
        </p:nvSpPr>
        <p:spPr>
          <a:xfrm>
            <a:off x="3192145" y="2479675"/>
            <a:ext cx="5922645"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拒绝爱的艺术；</a:t>
            </a:r>
          </a:p>
        </p:txBody>
      </p:sp>
      <p:sp>
        <p:nvSpPr>
          <p:cNvPr id="25" name="1"/>
          <p:cNvSpPr txBox="1">
            <a:spLocks noChangeArrowheads="1"/>
          </p:cNvSpPr>
          <p:nvPr/>
        </p:nvSpPr>
        <p:spPr>
          <a:xfrm>
            <a:off x="3192145" y="5083810"/>
            <a:ext cx="6734175"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积极面对失恋， 提高恋爱挫折承受能力；</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69615" y="3823335"/>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p>
          <a:p>
            <a:pPr algn="dist">
              <a:lnSpc>
                <a:spcPct val="100000"/>
              </a:lnSpc>
            </a:pPr>
            <a:r>
              <a:rPr lang="zh-CN" altLang="zh-CN" sz="2800" b="1">
                <a:solidFill>
                  <a:schemeClr val="bg1"/>
                </a:solidFill>
                <a:latin typeface="十全十美体" panose="02010600010101010101" charset="-122"/>
                <a:ea typeface="十全十美体" panose="02010600010101010101" charset="-122"/>
                <a:cs typeface="十全十美体" panose="02010600010101010101" charset="-122"/>
              </a:rPr>
              <a:t>六</a:t>
            </a:r>
          </a:p>
        </p:txBody>
      </p:sp>
      <p:sp>
        <p:nvSpPr>
          <p:cNvPr id="6" name="文本框 5"/>
          <p:cNvSpPr txBox="1"/>
          <p:nvPr/>
        </p:nvSpPr>
        <p:spPr>
          <a:xfrm>
            <a:off x="4244975" y="3054985"/>
            <a:ext cx="3702050" cy="768350"/>
          </a:xfrm>
          <a:prstGeom prst="rect">
            <a:avLst/>
          </a:prstGeom>
          <a:noFill/>
        </p:spPr>
        <p:txBody>
          <a:bodyPr wrap="square" rtlCol="0">
            <a:spAutoFit/>
          </a:bodyPr>
          <a:lstStyle/>
          <a:p>
            <a:pPr indent="0" algn="dist">
              <a:buNone/>
            </a:pPr>
            <a:r>
              <a:rPr lang="zh-CN" altLang="en-US" sz="4400">
                <a:solidFill>
                  <a:srgbClr val="F8E2B7"/>
                </a:solidFill>
              </a:rPr>
              <a:t>他欠揍吗</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grpSp>
        <p:nvGrpSpPr>
          <p:cNvPr id="8" name="组合 7"/>
          <p:cNvGrpSpPr/>
          <p:nvPr/>
        </p:nvGrpSpPr>
        <p:grpSpPr>
          <a:xfrm>
            <a:off x="357505" y="276225"/>
            <a:ext cx="2085975" cy="802640"/>
            <a:chOff x="563" y="435"/>
            <a:chExt cx="3285"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项目六</a:t>
              </a:r>
              <a:endParaRPr lang="zh-CN" altLang="en-US" sz="3200">
                <a:solidFill>
                  <a:srgbClr val="57493D"/>
                </a:solidFill>
              </a:endParaRPr>
            </a:p>
          </p:txBody>
        </p:sp>
      </p:grpSp>
      <p:pic>
        <p:nvPicPr>
          <p:cNvPr id="10" name="图片 9"/>
          <p:cNvPicPr/>
          <p:nvPr/>
        </p:nvPicPr>
        <p:blipFill>
          <a:blip r:embed="rId5"/>
          <a:stretch>
            <a:fillRect/>
          </a:stretch>
        </p:blipFill>
        <p:spPr>
          <a:xfrm>
            <a:off x="6096000" y="408305"/>
            <a:ext cx="9525" cy="28575"/>
          </a:xfrm>
          <a:prstGeom prst="rect">
            <a:avLst/>
          </a:prstGeom>
          <a:noFill/>
          <a:ln w="9525">
            <a:noFill/>
          </a:ln>
        </p:spPr>
      </p:pic>
      <p:sp>
        <p:nvSpPr>
          <p:cNvPr id="2" name="1"/>
          <p:cNvSpPr txBox="1">
            <a:spLocks noChangeArrowheads="1"/>
          </p:cNvSpPr>
          <p:nvPr/>
        </p:nvSpPr>
        <p:spPr>
          <a:xfrm>
            <a:off x="6969760" y="1978025"/>
            <a:ext cx="4631690" cy="2011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恃德者昌， 恃力者亡。</a:t>
            </a:r>
          </a:p>
          <a:p>
            <a:pPr marL="0" marR="0" indent="0" algn="r"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——司马迁</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项目六</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362825" y="1793875"/>
            <a:ext cx="46386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什么是校园欺凌</a:t>
            </a:r>
          </a:p>
        </p:txBody>
      </p:sp>
      <p:sp>
        <p:nvSpPr>
          <p:cNvPr id="9" name="1"/>
          <p:cNvSpPr txBox="1">
            <a:spLocks noChangeArrowheads="1"/>
          </p:cNvSpPr>
          <p:nvPr/>
        </p:nvSpPr>
        <p:spPr>
          <a:xfrm>
            <a:off x="7362825" y="2987040"/>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发生校园欺凌的原因</a:t>
            </a:r>
          </a:p>
        </p:txBody>
      </p:sp>
      <p:sp>
        <p:nvSpPr>
          <p:cNvPr id="2" name="1"/>
          <p:cNvSpPr txBox="1">
            <a:spLocks noChangeArrowheads="1"/>
          </p:cNvSpPr>
          <p:nvPr/>
        </p:nvSpPr>
        <p:spPr>
          <a:xfrm>
            <a:off x="7362825" y="4039235"/>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易受欺凌者的特征</a:t>
            </a:r>
          </a:p>
        </p:txBody>
      </p:sp>
      <p:sp>
        <p:nvSpPr>
          <p:cNvPr id="4" name="1"/>
          <p:cNvSpPr txBox="1">
            <a:spLocks noChangeArrowheads="1"/>
          </p:cNvSpPr>
          <p:nvPr/>
        </p:nvSpPr>
        <p:spPr>
          <a:xfrm>
            <a:off x="7362825" y="5120005"/>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主要的欺凌行为</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3623945" y="868045"/>
            <a:ext cx="470408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kumimoji="1"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校园欺凌</a:t>
            </a:r>
            <a:endPar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16915" y="2380615"/>
            <a:ext cx="10720070" cy="1419860"/>
          </a:xfrm>
          <a:prstGeom prst="rect">
            <a:avLst/>
          </a:prstGeom>
          <a:noFill/>
          <a:ln w="9525">
            <a:noFill/>
          </a:ln>
        </p:spPr>
        <p:txBody>
          <a:bodyPr wrap="square">
            <a:spAutoFit/>
          </a:bodyPr>
          <a:lstStyle/>
          <a:p>
            <a:pPr indent="0">
              <a:lnSpc>
                <a:spcPct val="180000"/>
              </a:lnSpc>
            </a:pPr>
            <a:r>
              <a:rPr sz="2400" b="0">
                <a:solidFill>
                  <a:srgbClr val="231F20"/>
                </a:solidFill>
                <a:ea typeface="宋体" panose="02010600030101010101" pitchFamily="2" charset="-122"/>
              </a:rPr>
              <a:t> </a:t>
            </a:r>
            <a:r>
              <a:rPr lang="en-US" sz="2400" b="0">
                <a:solidFill>
                  <a:srgbClr val="231F20"/>
                </a:solidFill>
                <a:ea typeface="宋体" panose="02010600030101010101" pitchFamily="2" charset="-122"/>
              </a:rPr>
              <a:t>    </a:t>
            </a:r>
            <a:r>
              <a:rPr sz="2400" b="0">
                <a:solidFill>
                  <a:srgbClr val="231F20"/>
                </a:solidFill>
                <a:ea typeface="宋体" panose="02010600030101010101" pitchFamily="2" charset="-122"/>
              </a:rPr>
              <a:t>欺凌行为是一群或单个学生， 用某种负面行动， 重复且长期地对待某特定学生或一群学生。</a:t>
            </a:r>
          </a:p>
        </p:txBody>
      </p:sp>
      <p:sp>
        <p:nvSpPr>
          <p:cNvPr id="15" name="1"/>
          <p:cNvSpPr txBox="1">
            <a:spLocks noChangeArrowheads="1"/>
          </p:cNvSpPr>
          <p:nvPr/>
        </p:nvSpPr>
        <p:spPr>
          <a:xfrm>
            <a:off x="4836795" y="4817745"/>
            <a:ext cx="400304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重复且长期</a:t>
            </a:r>
          </a:p>
        </p:txBody>
      </p:sp>
      <p:sp>
        <p:nvSpPr>
          <p:cNvPr id="22" name="1"/>
          <p:cNvSpPr txBox="1">
            <a:spLocks noChangeArrowheads="1"/>
          </p:cNvSpPr>
          <p:nvPr/>
        </p:nvSpPr>
        <p:spPr>
          <a:xfrm>
            <a:off x="4836795" y="3998595"/>
            <a:ext cx="400304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意图伤害 </a:t>
            </a:r>
          </a:p>
        </p:txBody>
      </p:sp>
      <p:sp>
        <p:nvSpPr>
          <p:cNvPr id="4" name="1"/>
          <p:cNvSpPr txBox="1">
            <a:spLocks noChangeArrowheads="1"/>
          </p:cNvSpPr>
          <p:nvPr/>
        </p:nvSpPr>
        <p:spPr>
          <a:xfrm>
            <a:off x="4836795" y="5636895"/>
            <a:ext cx="563626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不平等的权力关系</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2778125" y="918845"/>
            <a:ext cx="663575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kumimoji="1" lang="zh-CN" altLang="en-US" sz="36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发生校园欺凌的原因</a:t>
            </a: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1"/>
          <p:cNvSpPr txBox="1">
            <a:spLocks noChangeArrowheads="1"/>
          </p:cNvSpPr>
          <p:nvPr/>
        </p:nvSpPr>
        <p:spPr>
          <a:xfrm>
            <a:off x="4896485" y="4321175"/>
            <a:ext cx="392049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学校管理不到位；</a:t>
            </a: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15" name="1"/>
          <p:cNvSpPr txBox="1">
            <a:spLocks noChangeArrowheads="1"/>
          </p:cNvSpPr>
          <p:nvPr/>
        </p:nvSpPr>
        <p:spPr>
          <a:xfrm>
            <a:off x="4896485" y="3535680"/>
            <a:ext cx="392049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网络游戏；</a:t>
            </a:r>
          </a:p>
        </p:txBody>
      </p:sp>
      <p:sp>
        <p:nvSpPr>
          <p:cNvPr id="22" name="1"/>
          <p:cNvSpPr txBox="1">
            <a:spLocks noChangeArrowheads="1"/>
          </p:cNvSpPr>
          <p:nvPr/>
        </p:nvSpPr>
        <p:spPr>
          <a:xfrm>
            <a:off x="4896485" y="2750185"/>
            <a:ext cx="392049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网络信息；</a:t>
            </a:r>
          </a:p>
        </p:txBody>
      </p:sp>
      <p:sp>
        <p:nvSpPr>
          <p:cNvPr id="25" name="1"/>
          <p:cNvSpPr txBox="1">
            <a:spLocks noChangeArrowheads="1"/>
          </p:cNvSpPr>
          <p:nvPr/>
        </p:nvSpPr>
        <p:spPr>
          <a:xfrm>
            <a:off x="4896485" y="5106670"/>
            <a:ext cx="392049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家庭教育失误；</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项目六</a:t>
              </a:r>
              <a:endParaRPr lang="zh-CN" altLang="en-US" sz="3200">
                <a:solidFill>
                  <a:srgbClr val="57493D"/>
                </a:solidFill>
              </a:endParaRPr>
            </a:p>
          </p:txBody>
        </p:sp>
      </p:grpSp>
      <p:sp>
        <p:nvSpPr>
          <p:cNvPr id="6" name="矩形 5"/>
          <p:cNvSpPr/>
          <p:nvPr/>
        </p:nvSpPr>
        <p:spPr>
          <a:xfrm>
            <a:off x="6983095" y="0"/>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心海远航</a:t>
            </a:r>
          </a:p>
        </p:txBody>
      </p:sp>
      <p:sp>
        <p:nvSpPr>
          <p:cNvPr id="8" name="1"/>
          <p:cNvSpPr txBox="1">
            <a:spLocks noChangeArrowheads="1"/>
          </p:cNvSpPr>
          <p:nvPr/>
        </p:nvSpPr>
        <p:spPr>
          <a:xfrm>
            <a:off x="7362825" y="2087245"/>
            <a:ext cx="46386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防止校园欺凌有妙招</a:t>
            </a:r>
          </a:p>
        </p:txBody>
      </p:sp>
      <p:sp>
        <p:nvSpPr>
          <p:cNvPr id="9" name="1"/>
          <p:cNvSpPr txBox="1">
            <a:spLocks noChangeArrowheads="1"/>
          </p:cNvSpPr>
          <p:nvPr/>
        </p:nvSpPr>
        <p:spPr>
          <a:xfrm>
            <a:off x="7362825" y="3280410"/>
            <a:ext cx="4829175" cy="19919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遇到校园欺凌如何做</a:t>
            </a:r>
          </a:p>
        </p:txBody>
      </p:sp>
      <p:sp>
        <p:nvSpPr>
          <p:cNvPr id="2" name="1"/>
          <p:cNvSpPr txBox="1">
            <a:spLocks noChangeArrowheads="1"/>
          </p:cNvSpPr>
          <p:nvPr/>
        </p:nvSpPr>
        <p:spPr>
          <a:xfrm>
            <a:off x="7362825" y="4398010"/>
            <a:ext cx="4829175" cy="19919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如何控制情绪，减少暴力</a:t>
            </a: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04540" y="3813175"/>
            <a:ext cx="839470" cy="1383665"/>
          </a:xfrm>
          <a:prstGeom prst="rect">
            <a:avLst/>
          </a:prstGeom>
          <a:noFill/>
        </p:spPr>
        <p:txBody>
          <a:bodyPr vert="horz" wrap="square" rtlCol="0">
            <a:spAutoFit/>
          </a:bodyPr>
          <a:lstStyle/>
          <a:p>
            <a:pPr algn="dist">
              <a:lnSpc>
                <a:spcPct val="100000"/>
              </a:lnSpc>
            </a:pPr>
            <a:r>
              <a:rPr lang="zh-CN" altLang="en-US" sz="2800" b="1">
                <a:solidFill>
                  <a:schemeClr val="bg1"/>
                </a:solidFill>
                <a:latin typeface="十全十美体" panose="02010600010101010101" charset="-122"/>
                <a:ea typeface="十全十美体" panose="02010600010101010101" charset="-122"/>
                <a:cs typeface="十全十美体" panose="02010600010101010101" charset="-122"/>
              </a:rPr>
              <a:t>项目</a:t>
            </a:r>
          </a:p>
          <a:p>
            <a:pPr algn="dist">
              <a:lnSpc>
                <a:spcPct val="100000"/>
              </a:lnSpc>
            </a:pPr>
            <a:r>
              <a:rPr lang="zh-CN" altLang="zh-CN" sz="2800" b="1">
                <a:solidFill>
                  <a:schemeClr val="bg1"/>
                </a:solidFill>
                <a:latin typeface="十全十美体" panose="02010600010101010101" charset="-122"/>
                <a:ea typeface="十全十美体" panose="02010600010101010101" charset="-122"/>
                <a:cs typeface="十全十美体" panose="02010600010101010101" charset="-122"/>
              </a:rPr>
              <a:t>七</a:t>
            </a:r>
          </a:p>
        </p:txBody>
      </p:sp>
      <p:sp>
        <p:nvSpPr>
          <p:cNvPr id="6" name="文本框 5"/>
          <p:cNvSpPr txBox="1"/>
          <p:nvPr/>
        </p:nvSpPr>
        <p:spPr>
          <a:xfrm>
            <a:off x="4349750" y="3157855"/>
            <a:ext cx="3702050" cy="768350"/>
          </a:xfrm>
          <a:prstGeom prst="rect">
            <a:avLst/>
          </a:prstGeom>
          <a:noFill/>
        </p:spPr>
        <p:txBody>
          <a:bodyPr wrap="square" rtlCol="0">
            <a:spAutoFit/>
          </a:bodyPr>
          <a:lstStyle/>
          <a:p>
            <a:pPr indent="0" algn="dist">
              <a:buNone/>
            </a:pPr>
            <a:r>
              <a:rPr lang="zh-CN" altLang="en-US" sz="4400">
                <a:solidFill>
                  <a:srgbClr val="F8E2B7"/>
                </a:solidFill>
              </a:rPr>
              <a:t>准备踏入职场</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340" cy="802640"/>
            <a:chOff x="563" y="435"/>
            <a:chExt cx="3284"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项目一</a:t>
              </a:r>
              <a:endParaRPr lang="zh-CN" altLang="en-US" sz="3200">
                <a:solidFill>
                  <a:srgbClr val="57493D"/>
                </a:solidFill>
              </a:endParaRPr>
            </a:p>
          </p:txBody>
        </p:sp>
      </p:grpSp>
      <p:sp>
        <p:nvSpPr>
          <p:cNvPr id="6" name="矩形 5"/>
          <p:cNvSpPr/>
          <p:nvPr/>
        </p:nvSpPr>
        <p:spPr>
          <a:xfrm>
            <a:off x="6983095" y="-46990"/>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866380" y="208724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认识沟通</a:t>
            </a:r>
          </a:p>
        </p:txBody>
      </p:sp>
      <p:sp>
        <p:nvSpPr>
          <p:cNvPr id="9" name="1"/>
          <p:cNvSpPr txBox="1">
            <a:spLocks noChangeArrowheads="1"/>
          </p:cNvSpPr>
          <p:nvPr/>
        </p:nvSpPr>
        <p:spPr>
          <a:xfrm>
            <a:off x="7866380" y="3280410"/>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沟通的分类</a:t>
            </a:r>
          </a:p>
        </p:txBody>
      </p:sp>
      <p:sp>
        <p:nvSpPr>
          <p:cNvPr id="2" name="1"/>
          <p:cNvSpPr txBox="1">
            <a:spLocks noChangeArrowheads="1"/>
          </p:cNvSpPr>
          <p:nvPr/>
        </p:nvSpPr>
        <p:spPr>
          <a:xfrm>
            <a:off x="7867015" y="447357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沟通的原则</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4"/>
        </a:blipFill>
        <a:effectLst/>
      </p:bgPr>
    </p:bg>
    <p:spTree>
      <p:nvGrpSpPr>
        <p:cNvPr id="1" name=""/>
        <p:cNvGrpSpPr/>
        <p:nvPr/>
      </p:nvGrpSpPr>
      <p:grpSpPr>
        <a:xfrm>
          <a:off x="0" y="0"/>
          <a:ext cx="0" cy="0"/>
          <a:chOff x="0" y="0"/>
          <a:chExt cx="0" cy="0"/>
        </a:xfrm>
      </p:grpSpPr>
      <p:sp>
        <p:nvSpPr>
          <p:cNvPr id="3" name="矩形 2"/>
          <p:cNvSpPr/>
          <p:nvPr/>
        </p:nvSpPr>
        <p:spPr>
          <a:xfrm>
            <a:off x="6335395" y="-38100"/>
            <a:ext cx="5899785" cy="6923405"/>
          </a:xfrm>
          <a:prstGeom prst="rect">
            <a:avLst/>
          </a:prstGeom>
          <a:solidFill>
            <a:srgbClr val="6E544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心海起航</a:t>
            </a:r>
          </a:p>
        </p:txBody>
      </p:sp>
      <p:grpSp>
        <p:nvGrpSpPr>
          <p:cNvPr id="8" name="组合 7"/>
          <p:cNvGrpSpPr/>
          <p:nvPr/>
        </p:nvGrpSpPr>
        <p:grpSpPr>
          <a:xfrm>
            <a:off x="357505" y="276225"/>
            <a:ext cx="2085975" cy="802640"/>
            <a:chOff x="563" y="435"/>
            <a:chExt cx="3285" cy="1264"/>
          </a:xfrm>
        </p:grpSpPr>
        <p:sp>
          <p:nvSpPr>
            <p:cNvPr id="4"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7" name="文本框 6"/>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项目七</a:t>
              </a:r>
              <a:endParaRPr lang="zh-CN" altLang="en-US" sz="3200">
                <a:solidFill>
                  <a:srgbClr val="57493D"/>
                </a:solidFill>
              </a:endParaRPr>
            </a:p>
          </p:txBody>
        </p:sp>
      </p:grpSp>
      <p:pic>
        <p:nvPicPr>
          <p:cNvPr id="10" name="图片 9"/>
          <p:cNvPicPr/>
          <p:nvPr/>
        </p:nvPicPr>
        <p:blipFill>
          <a:blip r:embed="rId5"/>
          <a:stretch>
            <a:fillRect/>
          </a:stretch>
        </p:blipFill>
        <p:spPr>
          <a:xfrm>
            <a:off x="6096000" y="408305"/>
            <a:ext cx="9525" cy="28575"/>
          </a:xfrm>
          <a:prstGeom prst="rect">
            <a:avLst/>
          </a:prstGeom>
          <a:noFill/>
          <a:ln w="9525">
            <a:noFill/>
          </a:ln>
        </p:spPr>
      </p:pic>
      <p:sp>
        <p:nvSpPr>
          <p:cNvPr id="2" name="1"/>
          <p:cNvSpPr txBox="1">
            <a:spLocks noChangeArrowheads="1"/>
          </p:cNvSpPr>
          <p:nvPr/>
        </p:nvSpPr>
        <p:spPr>
          <a:xfrm>
            <a:off x="6969125" y="2035810"/>
            <a:ext cx="4631690" cy="2011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世事洞明皆学问， 人情练达即文章。</a:t>
            </a:r>
          </a:p>
          <a:p>
            <a:pPr marL="0" marR="0" indent="0" algn="r" fontAlgn="auto">
              <a:lnSpc>
                <a:spcPct val="150000"/>
              </a:lnSpc>
              <a:spcBef>
                <a:spcPts val="700"/>
              </a:spcBef>
              <a:spcAft>
                <a:spcPts val="0"/>
              </a:spcAft>
            </a:pPr>
            <a:endPar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a:p>
            <a:pPr marL="0" marR="0" indent="0" algn="r" fontAlgn="auto">
              <a:lnSpc>
                <a:spcPct val="150000"/>
              </a:lnSpc>
              <a:spcBef>
                <a:spcPts val="700"/>
              </a:spcBef>
              <a:spcAft>
                <a:spcPts val="0"/>
              </a:spcAft>
            </a:pPr>
            <a:r>
              <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rPr>
              <a:t>——《红楼梦》</a:t>
            </a:r>
          </a:p>
          <a:p>
            <a:pPr marL="0" marR="0" indent="0" algn="r" fontAlgn="auto">
              <a:lnSpc>
                <a:spcPct val="150000"/>
              </a:lnSpc>
              <a:spcBef>
                <a:spcPts val="700"/>
              </a:spcBef>
              <a:spcAft>
                <a:spcPts val="0"/>
              </a:spcAft>
            </a:pPr>
            <a:endParaRPr lang="en-US" altLang="zh-CN" sz="2000" b="1" kern="100" spc="50">
              <a:solidFill>
                <a:srgbClr val="FBF7F6"/>
              </a:solidFill>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项目七</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心海导航</a:t>
            </a:r>
          </a:p>
        </p:txBody>
      </p:sp>
      <p:sp>
        <p:nvSpPr>
          <p:cNvPr id="8" name="1"/>
          <p:cNvSpPr txBox="1">
            <a:spLocks noChangeArrowheads="1"/>
          </p:cNvSpPr>
          <p:nvPr/>
        </p:nvSpPr>
        <p:spPr>
          <a:xfrm>
            <a:off x="7268210" y="2112010"/>
            <a:ext cx="46386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职场人际关系概述</a:t>
            </a:r>
          </a:p>
        </p:txBody>
      </p:sp>
      <p:sp>
        <p:nvSpPr>
          <p:cNvPr id="9" name="1"/>
          <p:cNvSpPr txBox="1">
            <a:spLocks noChangeArrowheads="1"/>
          </p:cNvSpPr>
          <p:nvPr/>
        </p:nvSpPr>
        <p:spPr>
          <a:xfrm>
            <a:off x="7268210" y="3493770"/>
            <a:ext cx="48291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职场沟通的基本原则与方式</a:t>
            </a:r>
          </a:p>
        </p:txBody>
      </p:sp>
      <p:sp>
        <p:nvSpPr>
          <p:cNvPr id="2" name="1"/>
          <p:cNvSpPr txBox="1">
            <a:spLocks noChangeArrowheads="1"/>
          </p:cNvSpPr>
          <p:nvPr/>
        </p:nvSpPr>
        <p:spPr>
          <a:xfrm>
            <a:off x="7268210" y="4875530"/>
            <a:ext cx="46386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冲突管理的沟通策略</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2778125" y="868045"/>
            <a:ext cx="663575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kumimoji="1" lang="zh-CN" altLang="en-US" sz="36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职场沟通的基本原则与方式</a:t>
            </a: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1"/>
          <p:cNvSpPr txBox="1">
            <a:spLocks noChangeArrowheads="1"/>
          </p:cNvSpPr>
          <p:nvPr/>
        </p:nvSpPr>
        <p:spPr>
          <a:xfrm>
            <a:off x="4978400" y="4637405"/>
            <a:ext cx="3920490" cy="523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大局观念；</a:t>
            </a: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15" name="1"/>
          <p:cNvSpPr txBox="1">
            <a:spLocks noChangeArrowheads="1"/>
          </p:cNvSpPr>
          <p:nvPr/>
        </p:nvSpPr>
        <p:spPr>
          <a:xfrm>
            <a:off x="4978400" y="3650615"/>
            <a:ext cx="3920490" cy="523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相互尊重；</a:t>
            </a:r>
          </a:p>
        </p:txBody>
      </p:sp>
      <p:sp>
        <p:nvSpPr>
          <p:cNvPr id="22" name="1"/>
          <p:cNvSpPr txBox="1">
            <a:spLocks noChangeArrowheads="1"/>
          </p:cNvSpPr>
          <p:nvPr/>
        </p:nvSpPr>
        <p:spPr>
          <a:xfrm>
            <a:off x="4978400" y="2663825"/>
            <a:ext cx="3920490" cy="523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弄清自己的角色；</a:t>
            </a:r>
          </a:p>
        </p:txBody>
      </p:sp>
      <p:sp>
        <p:nvSpPr>
          <p:cNvPr id="25" name="1"/>
          <p:cNvSpPr txBox="1">
            <a:spLocks noChangeArrowheads="1"/>
          </p:cNvSpPr>
          <p:nvPr/>
        </p:nvSpPr>
        <p:spPr>
          <a:xfrm>
            <a:off x="4978400" y="5624195"/>
            <a:ext cx="3920490" cy="523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保持距离；</a:t>
            </a: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8040" y="1332865"/>
            <a:ext cx="3769360" cy="435419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369810" y="1332865"/>
            <a:ext cx="3769360" cy="435419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3504614"/>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55520" y="891540"/>
            <a:ext cx="914400" cy="914400"/>
          </a:xfrm>
          <a:prstGeom prst="rect">
            <a:avLst/>
          </a:prstGeom>
        </p:spPr>
      </p:pic>
      <p:pic>
        <p:nvPicPr>
          <p:cNvPr id="7" name="图片 6" descr="3504614"/>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797290" y="891540"/>
            <a:ext cx="914400" cy="914400"/>
          </a:xfrm>
          <a:prstGeom prst="rect">
            <a:avLst/>
          </a:prstGeom>
        </p:spPr>
      </p:pic>
      <p:sp>
        <p:nvSpPr>
          <p:cNvPr id="8" name="文本框 7"/>
          <p:cNvSpPr txBox="1"/>
          <p:nvPr/>
        </p:nvSpPr>
        <p:spPr>
          <a:xfrm>
            <a:off x="1304925" y="1805940"/>
            <a:ext cx="3068320" cy="460375"/>
          </a:xfrm>
          <a:prstGeom prst="rect">
            <a:avLst/>
          </a:prstGeom>
          <a:noFill/>
        </p:spPr>
        <p:txBody>
          <a:bodyPr wrap="square" rtlCol="0" anchor="t">
            <a:spAutoFit/>
          </a:bodyPr>
          <a:lstStyle/>
          <a:p>
            <a:pPr algn="dist"/>
            <a:r>
              <a:rPr lang="zh-CN" altLang="en-US" sz="2400">
                <a:solidFill>
                  <a:srgbClr val="FCF0D9"/>
                </a:solidFill>
                <a:latin typeface="思源黑体 CN Normal" panose="020B0400000000000000" charset="-122"/>
                <a:ea typeface="思源黑体 CN Normal" panose="020B0400000000000000" charset="-122"/>
              </a:rPr>
              <a:t>引发职场冲突的原因</a:t>
            </a:r>
          </a:p>
        </p:txBody>
      </p:sp>
      <p:sp>
        <p:nvSpPr>
          <p:cNvPr id="10" name="文本框 9"/>
          <p:cNvSpPr txBox="1"/>
          <p:nvPr/>
        </p:nvSpPr>
        <p:spPr>
          <a:xfrm>
            <a:off x="3673475" y="246380"/>
            <a:ext cx="4845685" cy="645160"/>
          </a:xfrm>
          <a:prstGeom prst="rect">
            <a:avLst/>
          </a:prstGeom>
          <a:noFill/>
        </p:spPr>
        <p:txBody>
          <a:bodyPr wrap="square" rtlCol="0" anchor="t">
            <a:spAutoFit/>
          </a:bodyPr>
          <a:lstStyle/>
          <a:p>
            <a:pPr algn="dist"/>
            <a:r>
              <a:rPr lang="zh-CN" altLang="en-US" sz="3600">
                <a:solidFill>
                  <a:srgbClr val="57493D"/>
                </a:solidFill>
                <a:latin typeface="思源黑体 CN Normal" panose="020B0400000000000000" charset="-122"/>
                <a:ea typeface="思源黑体 CN Normal" panose="020B0400000000000000" charset="-122"/>
              </a:rPr>
              <a:t>冲突管理的沟通策略</a:t>
            </a:r>
          </a:p>
        </p:txBody>
      </p:sp>
      <p:sp>
        <p:nvSpPr>
          <p:cNvPr id="11" name="1"/>
          <p:cNvSpPr txBox="1">
            <a:spLocks noChangeArrowheads="1"/>
          </p:cNvSpPr>
          <p:nvPr/>
        </p:nvSpPr>
        <p:spPr>
          <a:xfrm>
            <a:off x="8602345" y="3348990"/>
            <a:ext cx="3467735" cy="15474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Aft>
                <a:spcPts val="0"/>
              </a:spcAft>
            </a:pPr>
            <a:endParaRPr kumimoji="1" lang="zh-CN" altLang="en-US" sz="1400" dirty="0">
              <a:solidFill>
                <a:srgbClr val="FCF0D9"/>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13" name="文本框 12"/>
          <p:cNvSpPr txBox="1"/>
          <p:nvPr/>
        </p:nvSpPr>
        <p:spPr>
          <a:xfrm>
            <a:off x="7783830" y="1805940"/>
            <a:ext cx="2981960" cy="460375"/>
          </a:xfrm>
          <a:prstGeom prst="rect">
            <a:avLst/>
          </a:prstGeom>
          <a:noFill/>
        </p:spPr>
        <p:txBody>
          <a:bodyPr wrap="square" rtlCol="0" anchor="t">
            <a:spAutoFit/>
          </a:bodyPr>
          <a:lstStyle/>
          <a:p>
            <a:pPr algn="dist"/>
            <a:r>
              <a:rPr lang="zh-CN" altLang="en-US" sz="2400">
                <a:solidFill>
                  <a:srgbClr val="FCF0D9"/>
                </a:solidFill>
                <a:latin typeface="思源黑体 CN Normal" panose="020B0400000000000000" charset="-122"/>
                <a:ea typeface="思源黑体 CN Normal" panose="020B0400000000000000" charset="-122"/>
              </a:rPr>
              <a:t> 如何处理职场冲突</a:t>
            </a:r>
          </a:p>
        </p:txBody>
      </p:sp>
      <p:sp>
        <p:nvSpPr>
          <p:cNvPr id="125" name="文本框 124"/>
          <p:cNvSpPr txBox="1"/>
          <p:nvPr/>
        </p:nvSpPr>
        <p:spPr>
          <a:xfrm>
            <a:off x="1290320" y="3559493"/>
            <a:ext cx="5080000" cy="368300"/>
          </a:xfrm>
          <a:prstGeom prst="rect">
            <a:avLst/>
          </a:prstGeom>
          <a:noFill/>
          <a:ln w="9525">
            <a:noFill/>
          </a:ln>
        </p:spPr>
        <p:txBody>
          <a:bodyPr>
            <a:spAutoFit/>
          </a:bodyPr>
          <a:lstStyle/>
          <a:p>
            <a:pPr algn="l">
              <a:buClrTx/>
              <a:buSzTx/>
              <a:buFontTx/>
            </a:pPr>
            <a:r>
              <a:rPr lang="zh-CN" altLang="en-US" b="0">
                <a:solidFill>
                  <a:schemeClr val="lt1"/>
                </a:solidFill>
              </a:rPr>
              <a:t>３． 利益的冲突</a:t>
            </a:r>
          </a:p>
        </p:txBody>
      </p:sp>
      <p:sp>
        <p:nvSpPr>
          <p:cNvPr id="12" name="文本框 11"/>
          <p:cNvSpPr txBox="1"/>
          <p:nvPr/>
        </p:nvSpPr>
        <p:spPr>
          <a:xfrm>
            <a:off x="1290320" y="2623503"/>
            <a:ext cx="5080000" cy="368300"/>
          </a:xfrm>
          <a:prstGeom prst="rect">
            <a:avLst/>
          </a:prstGeom>
          <a:noFill/>
          <a:ln w="9525">
            <a:noFill/>
          </a:ln>
        </p:spPr>
        <p:txBody>
          <a:bodyPr>
            <a:spAutoFit/>
          </a:bodyPr>
          <a:lstStyle/>
          <a:p>
            <a:pPr algn="l">
              <a:buClrTx/>
              <a:buSzTx/>
              <a:buFontTx/>
            </a:pPr>
            <a:r>
              <a:rPr lang="zh-CN" altLang="en-US" b="0">
                <a:solidFill>
                  <a:schemeClr val="lt1"/>
                </a:solidFill>
              </a:rPr>
              <a:t>１． 权利与责任归属的冲突</a:t>
            </a:r>
          </a:p>
        </p:txBody>
      </p:sp>
      <p:sp>
        <p:nvSpPr>
          <p:cNvPr id="14" name="文本框 13"/>
          <p:cNvSpPr txBox="1"/>
          <p:nvPr/>
        </p:nvSpPr>
        <p:spPr>
          <a:xfrm>
            <a:off x="1290320" y="3087688"/>
            <a:ext cx="5080000" cy="645160"/>
          </a:xfrm>
          <a:prstGeom prst="rect">
            <a:avLst/>
          </a:prstGeom>
          <a:noFill/>
          <a:ln w="9525">
            <a:noFill/>
          </a:ln>
        </p:spPr>
        <p:txBody>
          <a:bodyPr>
            <a:spAutoFit/>
          </a:bodyPr>
          <a:lstStyle/>
          <a:p>
            <a:pPr algn="l">
              <a:buClrTx/>
              <a:buSzTx/>
              <a:buFontTx/>
            </a:pPr>
            <a:r>
              <a:rPr lang="zh-CN" altLang="en-US" b="0">
                <a:solidFill>
                  <a:schemeClr val="lt1"/>
                </a:solidFill>
              </a:rPr>
              <a:t>２． 层级所产生的冲突</a:t>
            </a:r>
          </a:p>
          <a:p>
            <a:pPr algn="l">
              <a:buClrTx/>
              <a:buSzTx/>
              <a:buFontTx/>
            </a:pPr>
            <a:endParaRPr lang="zh-CN" altLang="en-US">
              <a:solidFill>
                <a:schemeClr val="lt1"/>
              </a:solidFill>
            </a:endParaRPr>
          </a:p>
        </p:txBody>
      </p:sp>
      <p:sp>
        <p:nvSpPr>
          <p:cNvPr id="133" name="文本框 132"/>
          <p:cNvSpPr txBox="1"/>
          <p:nvPr/>
        </p:nvSpPr>
        <p:spPr>
          <a:xfrm>
            <a:off x="1290320" y="4033520"/>
            <a:ext cx="5080000" cy="368300"/>
          </a:xfrm>
          <a:prstGeom prst="rect">
            <a:avLst/>
          </a:prstGeom>
          <a:noFill/>
          <a:ln w="9525">
            <a:noFill/>
          </a:ln>
        </p:spPr>
        <p:txBody>
          <a:bodyPr>
            <a:spAutoFit/>
          </a:bodyPr>
          <a:lstStyle/>
          <a:p>
            <a:pPr algn="l">
              <a:buClrTx/>
              <a:buSzTx/>
              <a:buFontTx/>
            </a:pPr>
            <a:r>
              <a:rPr lang="zh-CN" altLang="en-US" b="0">
                <a:solidFill>
                  <a:schemeClr val="lt1"/>
                </a:solidFill>
              </a:rPr>
              <a:t>４． 沟通技巧不佳</a:t>
            </a:r>
            <a:endParaRPr lang="zh-CN" altLang="en-US">
              <a:solidFill>
                <a:schemeClr val="lt1"/>
              </a:solidFill>
            </a:endParaRPr>
          </a:p>
        </p:txBody>
      </p:sp>
      <p:sp>
        <p:nvSpPr>
          <p:cNvPr id="19" name="文本框 18"/>
          <p:cNvSpPr txBox="1"/>
          <p:nvPr/>
        </p:nvSpPr>
        <p:spPr>
          <a:xfrm>
            <a:off x="1290320" y="4523105"/>
            <a:ext cx="5080000" cy="368300"/>
          </a:xfrm>
          <a:prstGeom prst="rect">
            <a:avLst/>
          </a:prstGeom>
          <a:noFill/>
          <a:ln w="9525">
            <a:noFill/>
          </a:ln>
        </p:spPr>
        <p:txBody>
          <a:bodyPr>
            <a:spAutoFit/>
          </a:bodyPr>
          <a:lstStyle/>
          <a:p>
            <a:pPr algn="l">
              <a:buClrTx/>
              <a:buSzTx/>
              <a:buFontTx/>
            </a:pPr>
            <a:r>
              <a:rPr lang="zh-CN" altLang="en-US" b="0">
                <a:solidFill>
                  <a:schemeClr val="lt1"/>
                </a:solidFill>
              </a:rPr>
              <a:t>５． 个人特质</a:t>
            </a:r>
          </a:p>
        </p:txBody>
      </p:sp>
      <p:sp>
        <p:nvSpPr>
          <p:cNvPr id="143" name="文本框 142"/>
          <p:cNvSpPr txBox="1"/>
          <p:nvPr/>
        </p:nvSpPr>
        <p:spPr>
          <a:xfrm>
            <a:off x="1290320" y="4975225"/>
            <a:ext cx="5080000" cy="368300"/>
          </a:xfrm>
          <a:prstGeom prst="rect">
            <a:avLst/>
          </a:prstGeom>
          <a:noFill/>
          <a:ln w="9525">
            <a:noFill/>
          </a:ln>
        </p:spPr>
        <p:txBody>
          <a:bodyPr>
            <a:spAutoFit/>
          </a:bodyPr>
          <a:lstStyle/>
          <a:p>
            <a:pPr algn="l">
              <a:buClrTx/>
              <a:buSzTx/>
              <a:buFontTx/>
            </a:pPr>
            <a:r>
              <a:rPr lang="zh-CN" altLang="en-US">
                <a:solidFill>
                  <a:schemeClr val="lt1"/>
                </a:solidFill>
              </a:rPr>
              <a:t>６． </a:t>
            </a:r>
            <a:r>
              <a:rPr lang="zh-CN" altLang="en-US" sz="1800" b="0">
                <a:solidFill>
                  <a:schemeClr val="lt1"/>
                </a:solidFill>
              </a:rPr>
              <a:t>外在的因素</a:t>
            </a:r>
            <a:endParaRPr lang="zh-CN" altLang="en-US">
              <a:solidFill>
                <a:schemeClr val="lt1"/>
              </a:solidFill>
            </a:endParaRPr>
          </a:p>
        </p:txBody>
      </p:sp>
      <p:grpSp>
        <p:nvGrpSpPr>
          <p:cNvPr id="27" name="组合 26"/>
          <p:cNvGrpSpPr/>
          <p:nvPr/>
        </p:nvGrpSpPr>
        <p:grpSpPr>
          <a:xfrm>
            <a:off x="7290435" y="2653030"/>
            <a:ext cx="3961130" cy="2719705"/>
            <a:chOff x="12460" y="1960"/>
            <a:chExt cx="5476" cy="4891"/>
          </a:xfrm>
        </p:grpSpPr>
        <p:grpSp>
          <p:nvGrpSpPr>
            <p:cNvPr id="24" name="组合 23"/>
            <p:cNvGrpSpPr/>
            <p:nvPr/>
          </p:nvGrpSpPr>
          <p:grpSpPr>
            <a:xfrm>
              <a:off x="12516" y="5590"/>
              <a:ext cx="5420" cy="1261"/>
              <a:chOff x="12315" y="1424"/>
              <a:chExt cx="5420" cy="1261"/>
            </a:xfrm>
          </p:grpSpPr>
          <p:sp>
            <p:nvSpPr>
              <p:cNvPr id="25" name="1"/>
              <p:cNvSpPr txBox="1">
                <a:spLocks noChangeArrowheads="1"/>
              </p:cNvSpPr>
              <p:nvPr/>
            </p:nvSpPr>
            <p:spPr>
              <a:xfrm>
                <a:off x="12315" y="142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lang="zh-CN" altLang="en-US" sz="1800">
                    <a:solidFill>
                      <a:schemeClr val="lt1"/>
                    </a:solidFill>
                    <a:sym typeface="+mn-ea"/>
                  </a:rPr>
                  <a:t>交换角色；</a:t>
                </a:r>
                <a:endParaRPr lang="zh-CN" altLang="en-US" sz="1800">
                  <a:solidFill>
                    <a:schemeClr val="lt1"/>
                  </a:solidFill>
                </a:endParaRPr>
              </a:p>
            </p:txBody>
          </p:sp>
          <p:cxnSp>
            <p:nvCxnSpPr>
              <p:cNvPr id="26" name="直接连接符 25"/>
              <p:cNvCxnSpPr/>
              <p:nvPr/>
            </p:nvCxnSpPr>
            <p:spPr>
              <a:xfrm>
                <a:off x="12579" y="2685"/>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2516" y="3690"/>
              <a:ext cx="5420" cy="1365"/>
              <a:chOff x="12282" y="1694"/>
              <a:chExt cx="5420" cy="1365"/>
            </a:xfrm>
          </p:grpSpPr>
          <p:sp>
            <p:nvSpPr>
              <p:cNvPr id="29"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lang="zh-CN" altLang="en-US" sz="1800">
                    <a:solidFill>
                      <a:schemeClr val="lt1"/>
                    </a:solidFill>
                  </a:rPr>
                  <a:t>平心静气；</a:t>
                </a: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cxnSp>
            <p:nvCxnSpPr>
              <p:cNvPr id="30" name="直接连接符 29"/>
              <p:cNvCxnSpPr/>
              <p:nvPr/>
            </p:nvCxnSpPr>
            <p:spPr>
              <a:xfrm>
                <a:off x="12627"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12460" y="1960"/>
              <a:ext cx="5420" cy="1299"/>
              <a:chOff x="12260" y="1760"/>
              <a:chExt cx="5420" cy="1299"/>
            </a:xfrm>
          </p:grpSpPr>
          <p:sp>
            <p:nvSpPr>
              <p:cNvPr id="32" name="1"/>
              <p:cNvSpPr txBox="1">
                <a:spLocks noChangeArrowheads="1"/>
              </p:cNvSpPr>
              <p:nvPr/>
            </p:nvSpPr>
            <p:spPr>
              <a:xfrm>
                <a:off x="12260" y="1760"/>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ClrTx/>
                  <a:buSzTx/>
                  <a:buFont typeface="Wingdings" panose="05000000000000000000" charset="0"/>
                  <a:buChar char="u"/>
                </a:pPr>
                <a:r>
                  <a:rPr lang="zh-CN" altLang="en-US" sz="1800">
                    <a:solidFill>
                      <a:schemeClr val="lt1"/>
                    </a:solidFill>
                  </a:rPr>
                  <a:t>闭口倾听；</a:t>
                </a:r>
              </a:p>
            </p:txBody>
          </p:sp>
          <p:cxnSp>
            <p:nvCxnSpPr>
              <p:cNvPr id="33" name="直接连接符 32"/>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sp>
        <p:nvSpPr>
          <p:cNvPr id="37" name="矩形 36"/>
          <p:cNvSpPr/>
          <p:nvPr/>
        </p:nvSpPr>
        <p:spPr>
          <a:xfrm>
            <a:off x="4604385" y="1332865"/>
            <a:ext cx="2765425" cy="4354830"/>
          </a:xfrm>
          <a:prstGeom prst="rect">
            <a:avLst/>
          </a:prstGeom>
          <a:blipFill rotWithShape="1">
            <a:blip r:embed="rId5">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975" cy="802640"/>
            <a:chOff x="563" y="435"/>
            <a:chExt cx="3285"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项目七</a:t>
              </a:r>
              <a:endParaRPr lang="zh-CN" altLang="en-US" sz="3200">
                <a:solidFill>
                  <a:srgbClr val="57493D"/>
                </a:solidFill>
              </a:endParaRPr>
            </a:p>
          </p:txBody>
        </p:sp>
      </p:grpSp>
      <p:sp>
        <p:nvSpPr>
          <p:cNvPr id="6" name="矩形 5"/>
          <p:cNvSpPr/>
          <p:nvPr/>
        </p:nvSpPr>
        <p:spPr>
          <a:xfrm>
            <a:off x="6983095" y="0"/>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心海远航</a:t>
            </a:r>
          </a:p>
        </p:txBody>
      </p:sp>
      <p:sp>
        <p:nvSpPr>
          <p:cNvPr id="8" name="1"/>
          <p:cNvSpPr txBox="1">
            <a:spLocks noChangeArrowheads="1"/>
          </p:cNvSpPr>
          <p:nvPr/>
        </p:nvSpPr>
        <p:spPr>
          <a:xfrm>
            <a:off x="7362825" y="2700655"/>
            <a:ext cx="4638675"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自检</a:t>
            </a:r>
            <a:r>
              <a:rPr kumimoji="1"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职场人际关系</a:t>
            </a:r>
            <a:r>
              <a:rPr kumimoji="1" lang="zh-CN" sz="28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的问题</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2546985" y="802640"/>
            <a:ext cx="709803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kumimoji="1" lang="zh-CN"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自检</a:t>
            </a:r>
            <a:r>
              <a:rPr kumimoji="1"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职场人际关系</a:t>
            </a:r>
            <a:r>
              <a:rPr kumimoji="1" lang="zh-CN"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sym typeface="+mn-ea"/>
              </a:rPr>
              <a:t>的问题</a:t>
            </a:r>
            <a:endPar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1"/>
          <p:cNvSpPr txBox="1">
            <a:spLocks noChangeArrowheads="1"/>
          </p:cNvSpPr>
          <p:nvPr/>
        </p:nvSpPr>
        <p:spPr>
          <a:xfrm>
            <a:off x="4419600" y="3896995"/>
            <a:ext cx="4763770" cy="4775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你喜欢过问别人的隐私吗</a:t>
            </a:r>
          </a:p>
        </p:txBody>
      </p:sp>
      <p:sp>
        <p:nvSpPr>
          <p:cNvPr id="15" name="1"/>
          <p:cNvSpPr txBox="1">
            <a:spLocks noChangeArrowheads="1"/>
          </p:cNvSpPr>
          <p:nvPr/>
        </p:nvSpPr>
        <p:spPr>
          <a:xfrm>
            <a:off x="4419600" y="3207385"/>
            <a:ext cx="4763770" cy="4768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你经常向别人妥协吗</a:t>
            </a:r>
          </a:p>
        </p:txBody>
      </p:sp>
      <p:sp>
        <p:nvSpPr>
          <p:cNvPr id="17" name="1"/>
          <p:cNvSpPr txBox="1">
            <a:spLocks noChangeArrowheads="1"/>
          </p:cNvSpPr>
          <p:nvPr/>
        </p:nvSpPr>
        <p:spPr>
          <a:xfrm>
            <a:off x="4419600" y="2517775"/>
            <a:ext cx="4763770" cy="4768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你会算计别人吗</a:t>
            </a:r>
          </a:p>
        </p:txBody>
      </p:sp>
      <p:sp>
        <p:nvSpPr>
          <p:cNvPr id="263" name="文本框 262"/>
          <p:cNvSpPr txBox="1"/>
          <p:nvPr/>
        </p:nvSpPr>
        <p:spPr>
          <a:xfrm>
            <a:off x="4419600" y="5276850"/>
            <a:ext cx="5080000" cy="460375"/>
          </a:xfrm>
          <a:prstGeom prst="rect">
            <a:avLst/>
          </a:prstGeom>
          <a:noFill/>
          <a:ln w="9525">
            <a:noFill/>
          </a:ln>
        </p:spPr>
        <p:txBody>
          <a:bodyPr wrap="square">
            <a:spAutoFit/>
          </a:bodyPr>
          <a:lstStyle/>
          <a:p>
            <a:pPr marL="285750" indent="-285750">
              <a:lnSpc>
                <a:spcPct val="120000"/>
              </a:lnSpc>
              <a:spcBef>
                <a:spcPts val="1000"/>
              </a:spcBef>
              <a:spcAft>
                <a:spcPts val="0"/>
              </a:spcAft>
              <a:buClrTx/>
              <a:buSzTx/>
              <a:buFont typeface="Wingdings" panose="05000000000000000000" charset="0"/>
              <a:buChar char="u"/>
            </a:pPr>
            <a:r>
              <a:rPr kumimoji="1" lang="zh-CN" altLang="en-US" sz="2000" b="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rPr>
              <a:t>你经常带着情绪工作吗</a:t>
            </a:r>
            <a:endParaRPr kumimoji="1" lang="zh-CN" altLang="en-US" sz="20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48" name="文本框 47"/>
          <p:cNvSpPr txBox="1"/>
          <p:nvPr/>
        </p:nvSpPr>
        <p:spPr>
          <a:xfrm>
            <a:off x="4419600" y="5949950"/>
            <a:ext cx="5080000" cy="460375"/>
          </a:xfrm>
          <a:prstGeom prst="rect">
            <a:avLst/>
          </a:prstGeom>
          <a:noFill/>
          <a:ln w="9525">
            <a:noFill/>
          </a:ln>
        </p:spPr>
        <p:txBody>
          <a:bodyPr>
            <a:spAutoFit/>
          </a:bodyPr>
          <a:lstStyle/>
          <a:p>
            <a:pPr marL="285750" indent="-285750" algn="l">
              <a:lnSpc>
                <a:spcPct val="120000"/>
              </a:lnSpc>
              <a:spcBef>
                <a:spcPts val="1000"/>
              </a:spcBef>
              <a:spcAft>
                <a:spcPts val="0"/>
              </a:spcAft>
              <a:buClrTx/>
              <a:buSzTx/>
              <a:buFont typeface="Wingdings" panose="05000000000000000000" charset="0"/>
              <a:buChar char="u"/>
            </a:pPr>
            <a:r>
              <a:rPr kumimoji="1" lang="zh-CN" altLang="en-US" sz="2000" b="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你经常向同事借钱吗</a:t>
            </a: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082746" cy="6857999"/>
          </a:xfrm>
          <a:prstGeom prst="rect">
            <a:avLst/>
          </a:prstGeom>
          <a:solidFill>
            <a:srgbClr val="6E5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5082746" y="1"/>
            <a:ext cx="5908658" cy="6857999"/>
          </a:xfrm>
          <a:prstGeom prst="rect">
            <a:avLst/>
          </a:prstGeom>
        </p:spPr>
      </p:pic>
    </p:spTree>
    <p:extLst>
      <p:ext uri="{BB962C8B-B14F-4D97-AF65-F5344CB8AC3E}">
        <p14:creationId xmlns:p14="http://schemas.microsoft.com/office/powerpoint/2010/main" val="644275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3637915" y="904875"/>
            <a:ext cx="470408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认识沟通</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16915" y="2380615"/>
            <a:ext cx="10720070" cy="1198880"/>
          </a:xfrm>
          <a:prstGeom prst="rect">
            <a:avLst/>
          </a:prstGeom>
          <a:noFill/>
          <a:ln w="9525">
            <a:noFill/>
          </a:ln>
        </p:spPr>
        <p:txBody>
          <a:bodyPr wrap="square">
            <a:spAutoFit/>
          </a:bodyPr>
          <a:lstStyle/>
          <a:p>
            <a:pPr indent="0">
              <a:lnSpc>
                <a:spcPct val="180000"/>
              </a:lnSpc>
            </a:pPr>
            <a:r>
              <a:rPr lang="en-US" altLang="zh-CN" sz="2000" b="0">
                <a:solidFill>
                  <a:srgbClr val="231F20"/>
                </a:solidFill>
                <a:latin typeface="Calibri" panose="020F0502020204030204" charset="0"/>
                <a:ea typeface="宋体" panose="02010600030101010101" pitchFamily="2" charset="-122"/>
              </a:rPr>
              <a:t>        </a:t>
            </a:r>
            <a:r>
              <a:rPr lang="zh-CN" altLang="en-US" sz="2000" b="0">
                <a:solidFill>
                  <a:srgbClr val="231F20"/>
                </a:solidFill>
                <a:latin typeface="Calibri" panose="020F0502020204030204" charset="0"/>
                <a:ea typeface="宋体" panose="02010600030101010101" pitchFamily="2" charset="-122"/>
              </a:rPr>
              <a:t>沟通， 即人际沟通的简称， 指的是社会中人们传递信息、 交流思想、 表达情感的行为和过程。 一般来说， 沟通是为了达成相互性的理解和一致性的认识。</a:t>
            </a:r>
          </a:p>
        </p:txBody>
      </p:sp>
      <p:sp>
        <p:nvSpPr>
          <p:cNvPr id="15" name="1"/>
          <p:cNvSpPr txBox="1">
            <a:spLocks noChangeArrowheads="1"/>
          </p:cNvSpPr>
          <p:nvPr/>
        </p:nvSpPr>
        <p:spPr>
          <a:xfrm>
            <a:off x="2967355" y="5031740"/>
            <a:ext cx="633603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endPar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2" name="1"/>
          <p:cNvSpPr txBox="1">
            <a:spLocks noChangeArrowheads="1"/>
          </p:cNvSpPr>
          <p:nvPr/>
        </p:nvSpPr>
        <p:spPr>
          <a:xfrm>
            <a:off x="2967990" y="4034155"/>
            <a:ext cx="633603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ctr">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从本质上说， 沟通是人的基本需要；</a:t>
            </a:r>
            <a:endPar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endParaRPr>
          </a:p>
        </p:txBody>
      </p:sp>
      <p:graphicFrame>
        <p:nvGraphicFramePr>
          <p:cNvPr id="14" name="表格 13"/>
          <p:cNvGraphicFramePr/>
          <p:nvPr>
            <p:custDataLst>
              <p:tags r:id="rId2"/>
            </p:custDataLst>
          </p:nvPr>
        </p:nvGraphicFramePr>
        <p:xfrm>
          <a:off x="3261995" y="3992562"/>
          <a:ext cx="416560" cy="73152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zh-CN" altLang="en-US" b="0"/>
                    </a:p>
                  </a:txBody>
                  <a:tcPr>
                    <a:lnL>
                      <a:noFill/>
                    </a:lnL>
                    <a:lnR>
                      <a:noFill/>
                    </a:lnR>
                    <a:lnT cap="flat">
                      <a:noFill/>
                    </a:lnT>
                    <a:lnB cap="flat">
                      <a:noFill/>
                    </a:lnB>
                    <a:lnTlToBr>
                      <a:noFill/>
                    </a:lnTlToBr>
                    <a:lnBlToTr>
                      <a:noFill/>
                    </a:lnBlToTr>
                    <a:noFill/>
                  </a:tcPr>
                </a:tc>
                <a:tc>
                  <a:txBody>
                    <a:bodyPr/>
                    <a:lstStyle/>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zh-CN" altLang="en-US"/>
                    </a:p>
                  </a:txBody>
                  <a:tcPr>
                    <a:lnL>
                      <a:noFill/>
                    </a:lnL>
                    <a:lnR>
                      <a:noFill/>
                    </a:lnR>
                    <a:lnT cap="flat">
                      <a:noFill/>
                    </a:lnT>
                    <a:lnB cap="flat">
                      <a:noFill/>
                    </a:lnB>
                    <a:lnTlToBr>
                      <a:noFill/>
                    </a:lnTlToBr>
                    <a:lnBlToTr>
                      <a:noFill/>
                    </a:lnBlToTr>
                    <a:noFill/>
                  </a:tcPr>
                </a:tc>
                <a:tc>
                  <a:txBody>
                    <a:bodyPr/>
                    <a:lstStyle/>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pic>
        <p:nvPicPr>
          <p:cNvPr id="17" name="图片 16"/>
          <p:cNvPicPr/>
          <p:nvPr/>
        </p:nvPicPr>
        <p:blipFill>
          <a:blip r:embed="rId4"/>
          <a:stretch>
            <a:fillRect/>
          </a:stretch>
        </p:blipFill>
        <p:spPr>
          <a:xfrm>
            <a:off x="3556000" y="2906077"/>
            <a:ext cx="9525" cy="28575"/>
          </a:xfrm>
          <a:prstGeom prst="rect">
            <a:avLst/>
          </a:prstGeom>
          <a:noFill/>
          <a:ln w="9525">
            <a:noFill/>
          </a:ln>
        </p:spPr>
      </p:pic>
      <p:sp>
        <p:nvSpPr>
          <p:cNvPr id="138" name="文本框 137"/>
          <p:cNvSpPr txBox="1"/>
          <p:nvPr/>
        </p:nvSpPr>
        <p:spPr>
          <a:xfrm>
            <a:off x="2967990" y="4866957"/>
            <a:ext cx="5080000" cy="460375"/>
          </a:xfrm>
          <a:prstGeom prst="rect">
            <a:avLst/>
          </a:prstGeom>
          <a:noFill/>
          <a:ln w="9525">
            <a:noFill/>
          </a:ln>
        </p:spPr>
        <p:txBody>
          <a:bodyPr>
            <a:spAutoFit/>
          </a:bodyPr>
          <a:lstStyle/>
          <a:p>
            <a:pPr marL="285750" indent="-285750" algn="ctr">
              <a:lnSpc>
                <a:spcPct val="120000"/>
              </a:lnSpc>
              <a:spcBef>
                <a:spcPts val="1000"/>
              </a:spcBef>
              <a:spcAft>
                <a:spcPts val="0"/>
              </a:spcAft>
              <a:buClrTx/>
              <a:buSzTx/>
              <a:buFont typeface="Wingdings" panose="05000000000000000000" charset="0"/>
              <a:buChar char="u"/>
            </a:pPr>
            <a:r>
              <a:rPr kumimoji="1" lang="zh-CN" altLang="en-US" sz="2000" b="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rPr>
              <a:t>沟通也是我们心理健康的需要；</a:t>
            </a:r>
            <a:endParaRPr kumimoji="1" lang="zh-CN" altLang="en-US" sz="20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0" name="文本框 19"/>
          <p:cNvSpPr txBox="1"/>
          <p:nvPr/>
        </p:nvSpPr>
        <p:spPr>
          <a:xfrm>
            <a:off x="3556000" y="2653348"/>
            <a:ext cx="5080000" cy="252730"/>
          </a:xfrm>
          <a:prstGeom prst="rect">
            <a:avLst/>
          </a:prstGeom>
          <a:noFill/>
          <a:ln w="9525">
            <a:noFill/>
          </a:ln>
        </p:spPr>
        <p:txBody>
          <a:bodyPr>
            <a:spAutoFit/>
          </a:bodyPr>
          <a:lstStyle/>
          <a:p>
            <a:pPr marL="144780" indent="-144780"/>
            <a:r>
              <a:rPr lang="en-US" sz="1050" b="0">
                <a:solidFill>
                  <a:srgbClr val="EC008C"/>
                </a:solidFill>
                <a:latin typeface="Times New Roman" panose="02020603050405020304" charset="0"/>
              </a:rPr>
              <a:t>1. </a:t>
            </a:r>
            <a:endParaRPr lang="zh-CN" altLang="en-US"/>
          </a:p>
        </p:txBody>
      </p:sp>
      <p:graphicFrame>
        <p:nvGraphicFramePr>
          <p:cNvPr id="28" name="表格 27"/>
          <p:cNvGraphicFramePr/>
          <p:nvPr/>
        </p:nvGraphicFramePr>
        <p:xfrm>
          <a:off x="3556000" y="2906077"/>
          <a:ext cx="416560" cy="73152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zh-CN" altLang="en-US" b="0"/>
                    </a:p>
                  </a:txBody>
                  <a:tcPr>
                    <a:lnL>
                      <a:noFill/>
                    </a:lnL>
                    <a:lnR>
                      <a:noFill/>
                    </a:lnR>
                    <a:lnT cap="flat">
                      <a:noFill/>
                    </a:lnT>
                    <a:lnB cap="flat">
                      <a:noFill/>
                    </a:lnB>
                    <a:lnTlToBr>
                      <a:noFill/>
                    </a:lnTlToBr>
                    <a:lnBlToTr>
                      <a:noFill/>
                    </a:lnBlToTr>
                    <a:noFill/>
                  </a:tcPr>
                </a:tc>
                <a:tc>
                  <a:txBody>
                    <a:bodyPr/>
                    <a:lstStyle/>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zh-CN" altLang="en-US"/>
                    </a:p>
                  </a:txBody>
                  <a:tcPr>
                    <a:lnL>
                      <a:noFill/>
                    </a:lnL>
                    <a:lnR>
                      <a:noFill/>
                    </a:lnR>
                    <a:lnT cap="flat">
                      <a:noFill/>
                    </a:lnT>
                    <a:lnB cap="flat">
                      <a:noFill/>
                    </a:lnB>
                    <a:lnTlToBr>
                      <a:noFill/>
                    </a:lnTlToBr>
                    <a:lnBlToTr>
                      <a:noFill/>
                    </a:lnBlToTr>
                    <a:noFill/>
                  </a:tcPr>
                </a:tc>
                <a:tc>
                  <a:txBody>
                    <a:bodyPr/>
                    <a:lstStyle/>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pic>
        <p:nvPicPr>
          <p:cNvPr id="29" name="图片 28"/>
          <p:cNvPicPr/>
          <p:nvPr/>
        </p:nvPicPr>
        <p:blipFill>
          <a:blip r:embed="rId4"/>
          <a:stretch>
            <a:fillRect/>
          </a:stretch>
        </p:blipFill>
        <p:spPr>
          <a:xfrm>
            <a:off x="3556000" y="2906077"/>
            <a:ext cx="9525" cy="28575"/>
          </a:xfrm>
          <a:prstGeom prst="rect">
            <a:avLst/>
          </a:prstGeom>
          <a:noFill/>
          <a:ln w="9525">
            <a:noFill/>
          </a:ln>
        </p:spPr>
      </p:pic>
      <p:sp>
        <p:nvSpPr>
          <p:cNvPr id="149" name="文本框 148"/>
          <p:cNvSpPr txBox="1"/>
          <p:nvPr/>
        </p:nvSpPr>
        <p:spPr>
          <a:xfrm>
            <a:off x="2967990" y="5769292"/>
            <a:ext cx="5080000" cy="460375"/>
          </a:xfrm>
          <a:prstGeom prst="rect">
            <a:avLst/>
          </a:prstGeom>
          <a:noFill/>
          <a:ln w="9525">
            <a:noFill/>
          </a:ln>
        </p:spPr>
        <p:txBody>
          <a:bodyPr>
            <a:spAutoFit/>
          </a:bodyPr>
          <a:lstStyle/>
          <a:p>
            <a:pPr marL="285750" indent="-285750" algn="ctr">
              <a:lnSpc>
                <a:spcPct val="120000"/>
              </a:lnSpc>
              <a:spcBef>
                <a:spcPts val="1000"/>
              </a:spcBef>
              <a:spcAft>
                <a:spcPts val="0"/>
              </a:spcAft>
              <a:buClrTx/>
              <a:buSzTx/>
              <a:buFont typeface="Wingdings" panose="05000000000000000000" charset="0"/>
              <a:buChar char="u"/>
            </a:pPr>
            <a:r>
              <a:rPr kumimoji="1" lang="zh-CN" altLang="en-US" sz="2000" b="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rPr>
              <a:t>沟通是学习进步和事业成功的得力助手；</a:t>
            </a:r>
            <a:endParaRPr kumimoji="1" lang="zh-CN" altLang="en-US" sz="20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3608070" y="868045"/>
            <a:ext cx="470408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沟通的分类</a:t>
            </a: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1"/>
          <p:cNvSpPr txBox="1">
            <a:spLocks noChangeArrowheads="1"/>
          </p:cNvSpPr>
          <p:nvPr/>
        </p:nvSpPr>
        <p:spPr>
          <a:xfrm>
            <a:off x="1358265" y="3843655"/>
            <a:ext cx="795401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按照信息传播方向的标准划分，上行沟通、 平行沟通和下行沟通。</a:t>
            </a:r>
          </a:p>
        </p:txBody>
      </p:sp>
      <p:sp>
        <p:nvSpPr>
          <p:cNvPr id="15" name="1"/>
          <p:cNvSpPr txBox="1">
            <a:spLocks noChangeArrowheads="1"/>
          </p:cNvSpPr>
          <p:nvPr/>
        </p:nvSpPr>
        <p:spPr>
          <a:xfrm>
            <a:off x="1358265" y="3114675"/>
            <a:ext cx="795401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按照沟通规范程度的标准划分， 正式沟通和非正式沟通。</a:t>
            </a:r>
          </a:p>
        </p:txBody>
      </p:sp>
      <p:sp>
        <p:nvSpPr>
          <p:cNvPr id="22" name="1"/>
          <p:cNvSpPr txBox="1">
            <a:spLocks noChangeArrowheads="1"/>
          </p:cNvSpPr>
          <p:nvPr/>
        </p:nvSpPr>
        <p:spPr>
          <a:xfrm>
            <a:off x="1358265" y="2341880"/>
            <a:ext cx="985139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按照语言作为沟通工具的标准划分：口头语言沟通、 书面语言沟通和非语言沟通。</a:t>
            </a:r>
          </a:p>
        </p:txBody>
      </p:sp>
      <p:sp>
        <p:nvSpPr>
          <p:cNvPr id="25" name="1"/>
          <p:cNvSpPr txBox="1">
            <a:spLocks noChangeArrowheads="1"/>
          </p:cNvSpPr>
          <p:nvPr/>
        </p:nvSpPr>
        <p:spPr>
          <a:xfrm>
            <a:off x="1358265" y="4650740"/>
            <a:ext cx="795401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按照沟通意识的标准划分， 有意沟通和无意沟通。</a:t>
            </a:r>
          </a:p>
        </p:txBody>
      </p:sp>
      <p:pic>
        <p:nvPicPr>
          <p:cNvPr id="10" name="图片 9"/>
          <p:cNvPicPr/>
          <p:nvPr/>
        </p:nvPicPr>
        <p:blipFill>
          <a:blip r:embed="rId3"/>
          <a:stretch>
            <a:fillRect/>
          </a:stretch>
        </p:blipFill>
        <p:spPr>
          <a:xfrm>
            <a:off x="1358265" y="3117215"/>
            <a:ext cx="9525" cy="28575"/>
          </a:xfrm>
          <a:prstGeom prst="rect">
            <a:avLst/>
          </a:prstGeom>
          <a:noFill/>
          <a:ln w="9525">
            <a:noFill/>
          </a:ln>
        </p:spPr>
      </p:pic>
      <p:sp>
        <p:nvSpPr>
          <p:cNvPr id="12" name="1"/>
          <p:cNvSpPr txBox="1">
            <a:spLocks noChangeArrowheads="1"/>
          </p:cNvSpPr>
          <p:nvPr/>
        </p:nvSpPr>
        <p:spPr>
          <a:xfrm>
            <a:off x="1358265" y="5524500"/>
            <a:ext cx="7953900" cy="6292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按照沟通意愿真假的标准划分，真实沟通和虚假沟通。</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nvSpPr>
        <p:spPr>
          <a:xfrm>
            <a:off x="3608070" y="868045"/>
            <a:ext cx="4704080" cy="1143000"/>
          </a:xfrm>
          <a:prstGeom prst="rect">
            <a:avLst/>
          </a:prstGeom>
          <a:solidFill>
            <a:srgbClr val="6E5444"/>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E2B7"/>
                </a:solidFill>
                <a:latin typeface="思源黑体 CN Normal" panose="020B0400000000000000" charset="-122"/>
                <a:ea typeface="思源黑体 CN Normal" panose="020B0400000000000000" charset="-122"/>
                <a:cs typeface="思源黑体 CN Normal" panose="020B0400000000000000" charset="-122"/>
              </a:rPr>
              <a:t>沟通的原则</a:t>
            </a:r>
          </a:p>
        </p:txBody>
      </p:sp>
      <p:sp>
        <p:nvSpPr>
          <p:cNvPr id="23555" name="Rectangle 3"/>
          <p:cNvSpPr>
            <a:spLocks noGrp="1" noRot="1"/>
          </p:cNvSpPr>
          <p:nvPr/>
        </p:nvSpPr>
        <p:spPr>
          <a:xfrm>
            <a:off x="1022985" y="2375535"/>
            <a:ext cx="1014603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endParaRPr lang="zh-CN" altLang="en-US" sz="2800" dirty="0">
              <a:solidFill>
                <a:srgbClr val="57493D"/>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2" name="矩形 1"/>
          <p:cNvSpPr/>
          <p:nvPr/>
        </p:nvSpPr>
        <p:spPr>
          <a:xfrm>
            <a:off x="26670" y="353695"/>
            <a:ext cx="12178030" cy="149225"/>
          </a:xfrm>
          <a:prstGeom prst="rect">
            <a:avLst/>
          </a:prstGeom>
          <a:solidFill>
            <a:srgbClr val="6E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670" y="81280"/>
            <a:ext cx="12178030" cy="149225"/>
          </a:xfrm>
          <a:prstGeom prst="rect">
            <a:avLst/>
          </a:prstGeom>
          <a:solidFill>
            <a:srgbClr val="F8E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234440" y="4682490"/>
            <a:ext cx="9933940" cy="866775"/>
            <a:chOff x="12282" y="1694"/>
            <a:chExt cx="5420" cy="1365"/>
          </a:xfrm>
        </p:grpSpPr>
        <p:sp>
          <p:nvSpPr>
            <p:cNvPr id="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主动原则</a:t>
              </a:r>
            </a:p>
          </p:txBody>
        </p:sp>
        <p:cxnSp>
          <p:nvCxnSpPr>
            <p:cNvPr id="16" name="直接连接符 15"/>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234440" y="3304540"/>
            <a:ext cx="9933940" cy="866775"/>
            <a:chOff x="12282" y="1694"/>
            <a:chExt cx="5420" cy="1365"/>
          </a:xfrm>
        </p:grpSpPr>
        <p:sp>
          <p:nvSpPr>
            <p:cNvPr id="1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真诚原则</a:t>
              </a:r>
            </a:p>
          </p:txBody>
        </p:sp>
        <p:cxnSp>
          <p:nvCxnSpPr>
            <p:cNvPr id="19" name="直接连接符 18"/>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234440" y="2164080"/>
            <a:ext cx="9933940" cy="866775"/>
            <a:chOff x="12282" y="1694"/>
            <a:chExt cx="5420" cy="1365"/>
          </a:xfrm>
        </p:grpSpPr>
        <p:sp>
          <p:nvSpPr>
            <p:cNvPr id="22"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尊重原则</a:t>
              </a:r>
            </a:p>
          </p:txBody>
        </p:sp>
        <p:cxnSp>
          <p:nvCxnSpPr>
            <p:cNvPr id="23" name="直接连接符 22"/>
            <p:cNvCxnSpPr/>
            <p:nvPr/>
          </p:nvCxnSpPr>
          <p:spPr>
            <a:xfrm>
              <a:off x="12580" y="3059"/>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234440" y="5991860"/>
            <a:ext cx="9933940" cy="743585"/>
            <a:chOff x="12282" y="1694"/>
            <a:chExt cx="5420" cy="1171"/>
          </a:xfrm>
        </p:grpSpPr>
        <p:sp>
          <p:nvSpPr>
            <p:cNvPr id="25" name="1"/>
            <p:cNvSpPr txBox="1">
              <a:spLocks noChangeArrowheads="1"/>
            </p:cNvSpPr>
            <p:nvPr/>
          </p:nvSpPr>
          <p:spPr>
            <a:xfrm>
              <a:off x="12282" y="1694"/>
              <a:ext cx="5420" cy="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zh-CN" altLang="en-US" sz="2000" dirty="0">
                  <a:solidFill>
                    <a:srgbClr val="57493D"/>
                  </a:solidFill>
                  <a:effectLst/>
                  <a:latin typeface="思源黑体旧字形 Light" panose="020B0300000000000000" charset="-128"/>
                  <a:ea typeface="思源黑体旧字形 Light" panose="020B0300000000000000" charset="-128"/>
                  <a:cs typeface="思源黑体旧字形 Light" panose="020B0300000000000000" charset="-128"/>
                </a:rPr>
                <a:t> 共情原则</a:t>
              </a:r>
            </a:p>
          </p:txBody>
        </p:sp>
        <p:cxnSp>
          <p:nvCxnSpPr>
            <p:cNvPr id="26" name="直接连接符 25"/>
            <p:cNvCxnSpPr/>
            <p:nvPr/>
          </p:nvCxnSpPr>
          <p:spPr>
            <a:xfrm>
              <a:off x="12569" y="2865"/>
              <a:ext cx="4781" cy="0"/>
            </a:xfrm>
            <a:prstGeom prst="line">
              <a:avLst/>
            </a:prstGeom>
            <a:ln>
              <a:solidFill>
                <a:srgbClr val="796655"/>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0655" y="364490"/>
            <a:ext cx="2085340" cy="802640"/>
            <a:chOff x="563" y="435"/>
            <a:chExt cx="3284" cy="1264"/>
          </a:xfrm>
        </p:grpSpPr>
        <p:sp>
          <p:nvSpPr>
            <p:cNvPr id="11" name="稻壳儿_答辩小姐姐作品_2"/>
            <p:cNvSpPr/>
            <p:nvPr/>
          </p:nvSpPr>
          <p:spPr>
            <a:xfrm>
              <a:off x="563" y="435"/>
              <a:ext cx="3285" cy="1264"/>
            </a:xfrm>
            <a:prstGeom prst="donut">
              <a:avLst>
                <a:gd name="adj" fmla="val 3559"/>
              </a:avLst>
            </a:prstGeom>
            <a:solidFill>
              <a:schemeClr val="accent4">
                <a:lumMod val="50000"/>
              </a:schemeClr>
            </a:solidFill>
            <a:effectLst>
              <a:outerShdw blurRad="50800" dist="50800" dir="5400000" algn="ctr" rotWithShape="0">
                <a:srgbClr val="6E5444">
                  <a:alpha val="100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a:solidFill>
                  <a:schemeClr val="accent4"/>
                </a:solidFill>
                <a:effectLst/>
                <a:cs typeface="+mn-ea"/>
                <a:sym typeface="+mn-lt"/>
              </a:endParaRPr>
            </a:p>
          </p:txBody>
        </p:sp>
        <p:sp>
          <p:nvSpPr>
            <p:cNvPr id="12" name="文本框 11"/>
            <p:cNvSpPr txBox="1"/>
            <p:nvPr/>
          </p:nvSpPr>
          <p:spPr>
            <a:xfrm>
              <a:off x="1102" y="607"/>
              <a:ext cx="2208" cy="919"/>
            </a:xfrm>
            <a:prstGeom prst="rect">
              <a:avLst/>
            </a:prstGeom>
            <a:noFill/>
          </p:spPr>
          <p:txBody>
            <a:bodyPr wrap="none" rtlCol="0">
              <a:spAutoFit/>
            </a:bodyPr>
            <a:lstStyle/>
            <a:p>
              <a:pPr algn="l"/>
              <a:r>
                <a:rPr lang="zh-CN" altLang="en-US" sz="3200">
                  <a:solidFill>
                    <a:srgbClr val="57493D"/>
                  </a:solidFill>
                  <a:sym typeface="+mn-ea"/>
                </a:rPr>
                <a:t>项目一</a:t>
              </a:r>
              <a:endParaRPr lang="zh-CN" altLang="en-US" sz="3200">
                <a:solidFill>
                  <a:srgbClr val="57493D"/>
                </a:solidFill>
              </a:endParaRPr>
            </a:p>
          </p:txBody>
        </p:sp>
      </p:grpSp>
      <p:sp>
        <p:nvSpPr>
          <p:cNvPr id="6" name="矩形 5"/>
          <p:cNvSpPr/>
          <p:nvPr/>
        </p:nvSpPr>
        <p:spPr>
          <a:xfrm>
            <a:off x="6983095" y="-23495"/>
            <a:ext cx="5208905" cy="6904990"/>
          </a:xfrm>
          <a:prstGeom prst="rect">
            <a:avLst/>
          </a:prstGeom>
          <a:solidFill>
            <a:srgbClr val="79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0655" y="1635125"/>
            <a:ext cx="7202170" cy="6858635"/>
          </a:xfrm>
          <a:prstGeom prst="rect">
            <a:avLst/>
          </a:prstGeom>
          <a:blipFill rotWithShape="1">
            <a:blip r:embed="rId3">
              <a:alphaModFix amt="52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62270" y="386080"/>
            <a:ext cx="3612515" cy="583565"/>
          </a:xfrm>
          <a:prstGeom prst="rect">
            <a:avLst/>
          </a:prstGeom>
          <a:solidFill>
            <a:srgbClr val="F8E2B7"/>
          </a:solidFill>
        </p:spPr>
        <p:txBody>
          <a:bodyPr wrap="square" rtlCol="0">
            <a:spAutoFit/>
          </a:bodyPr>
          <a:lstStyle/>
          <a:p>
            <a:pPr indent="0" algn="ctr">
              <a:buNone/>
            </a:pPr>
            <a:r>
              <a:rPr lang="zh-CN" altLang="en-US" sz="3200">
                <a:solidFill>
                  <a:srgbClr val="57493D"/>
                </a:solidFill>
              </a:rPr>
              <a:t>心海远航</a:t>
            </a:r>
          </a:p>
        </p:txBody>
      </p:sp>
      <p:sp>
        <p:nvSpPr>
          <p:cNvPr id="8" name="1"/>
          <p:cNvSpPr txBox="1">
            <a:spLocks noChangeArrowheads="1"/>
          </p:cNvSpPr>
          <p:nvPr/>
        </p:nvSpPr>
        <p:spPr>
          <a:xfrm>
            <a:off x="7362825" y="2073275"/>
            <a:ext cx="344170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沟通的技巧</a:t>
            </a:r>
          </a:p>
        </p:txBody>
      </p:sp>
      <p:sp>
        <p:nvSpPr>
          <p:cNvPr id="9" name="1"/>
          <p:cNvSpPr txBox="1">
            <a:spLocks noChangeArrowheads="1"/>
          </p:cNvSpPr>
          <p:nvPr/>
        </p:nvSpPr>
        <p:spPr>
          <a:xfrm>
            <a:off x="7362825" y="3940175"/>
            <a:ext cx="5140960" cy="1193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Aft>
                <a:spcPts val="0"/>
              </a:spcAft>
              <a:buFont typeface="Wingdings" panose="05000000000000000000" charset="0"/>
              <a:buChar char="u"/>
            </a:pPr>
            <a:r>
              <a:rPr kumimoji="1" lang="en-US" altLang="zh-CN"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 </a:t>
            </a:r>
            <a:r>
              <a:rPr kumimoji="1" lang="zh-CN" altLang="en-US" sz="3200" dirty="0">
                <a:solidFill>
                  <a:schemeClr val="accent4">
                    <a:lumMod val="75000"/>
                  </a:schemeClr>
                </a:solidFill>
                <a:effectLst/>
                <a:latin typeface="思源黑体旧字形 Light" panose="020B0300000000000000" charset="-128"/>
                <a:ea typeface="思源黑体旧字形 Light" panose="020B0300000000000000" charset="-128"/>
                <a:cs typeface="思源黑体旧字形 Light" panose="020B0300000000000000" charset="-128"/>
              </a:rPr>
              <a:t>人际交往中的心理效应</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2.xml><?xml version="1.0" encoding="utf-8"?>
<p:tagLst xmlns:a="http://schemas.openxmlformats.org/drawingml/2006/main" xmlns:r="http://schemas.openxmlformats.org/officeDocument/2006/relationships" xmlns:p="http://schemas.openxmlformats.org/presentationml/2006/main">
  <p:tag name="KSO_WM_UNIT_TABLE_BEAUTIFY" val="smartTable{e43dee3e-f155-4df3-b1aa-be638269867e}"/>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8927"/>
  <p:tag name="KSO_WM_SLIDE_ID" val="diagram20198927_1"/>
  <p:tag name="KSO_WM_TEMPLATE_SUBCATEGORY" val="0"/>
  <p:tag name="KSO_WM_TEMPLATE_MASTER_TYPE" val="0"/>
  <p:tag name="KSO_WM_TEMPLATE_COLOR_TYPE" val="1"/>
  <p:tag name="KSO_WM_SLIDE_TYPE" val="text"/>
  <p:tag name="KSO_WM_SLIDE_SUBTYPE" val="diag"/>
  <p:tag name="KSO_WM_SLIDE_ITEM_CNT" val="5"/>
  <p:tag name="KSO_WM_SLIDE_INDEX" val="1"/>
  <p:tag name="KSO_WM_SLIDE_SIZE" val="960*265.875"/>
  <p:tag name="KSO_WM_SLIDE_POSITION" val="0*138.662"/>
  <p:tag name="KSO_WM_DIAGRAM_GROUP_CODE" val="l1-1"/>
  <p:tag name="KSO_WM_SLIDE_DIAGTYPE" val="l"/>
  <p:tag name="KSO_WM_TAG_VERSION" val="1.0"/>
  <p:tag name="KSO_WM_SLIDE_LAYOUT" val="a_f_l"/>
  <p:tag name="KSO_WM_SLIDE_LAYOUT_CNT" val="1_1_1"/>
</p:tagLst>
</file>

<file path=ppt/tags/tag48.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198927_1*i*1"/>
  <p:tag name="KSO_WM_TEMPLATE_CATEGORY" val="diagram"/>
  <p:tag name="KSO_WM_TEMPLATE_INDEX" val="20198927"/>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a"/>
  <p:tag name="KSO_WM_UNIT_TYPE" val="l_i"/>
  <p:tag name="KSO_WM_UNIT_INDEX" val="1_1"/>
  <p:tag name="KSO_WM_UNIT_ID" val="diagram20198927_1*l_i*1_1"/>
  <p:tag name="KSO_WM_TEMPLATE_CATEGORY" val="diagram"/>
  <p:tag name="KSO_WM_TEMPLATE_INDEX" val="20198927"/>
  <p:tag name="KSO_WM_UNIT_LAYERLEVEL" val="1_1"/>
  <p:tag name="KSO_WM_TAG_VERSION" val="1.0"/>
  <p:tag name="KSO_WM_BEAUTIFY_FLAG" val="#wm#"/>
  <p:tag name="KSO_WM_UNIT_FILL_FORE_SCHEMECOLOR_INDEX" val="14"/>
  <p:tag name="KSO_WM_UNI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927_1*a*1"/>
  <p:tag name="KSO_WM_TEMPLATE_CATEGORY" val="diagram"/>
  <p:tag name="KSO_WM_TEMPLATE_INDEX" val="20198927"/>
  <p:tag name="KSO_WM_UNIT_LAYERLEVEL" val="1"/>
  <p:tag name="KSO_WM_TAG_VERSION" val="1.0"/>
  <p:tag name="KSO_WM_BEAUTIFY_FLAG" val="#wm#"/>
  <p:tag name="KSO_WM_UNIT_PRESET_TEXT" val="小米手机超长续航能力"/>
  <p:tag name="KSO_WM_UNIT_TEXT_FILL_FORE_SCHEMECOLOR_INDEX" val="13"/>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98927_1*l_h_i*1_4_1"/>
  <p:tag name="KSO_WM_TEMPLATE_CATEGORY" val="diagram"/>
  <p:tag name="KSO_WM_TEMPLATE_INDEX" val="2019892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98927_1*l_h_i*1_5_1"/>
  <p:tag name="KSO_WM_TEMPLATE_CATEGORY" val="diagram"/>
  <p:tag name="KSO_WM_TEMPLATE_INDEX" val="2019892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27_1*l_h_a*1_1_1"/>
  <p:tag name="KSO_WM_TEMPLATE_CATEGORY" val="diagram"/>
  <p:tag name="KSO_WM_TEMPLATE_INDEX" val="20198927"/>
  <p:tag name="KSO_WM_UNIT_LAYERLEVEL" val="1_1_1"/>
  <p:tag name="KSO_WM_TAG_VERSION" val="1.0"/>
  <p:tag name="KSO_WM_BEAUTIFY_FLAG" val="#wm#"/>
  <p:tag name="KSO_WM_UNIT_PRESET_TEXT" val="13h"/>
  <p:tag name="KSO_WM_UNIT_TEXT_FILL_FORE_SCHEMECOLOR_INDEX" val="5"/>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27_1*l_h_f*1_1_1"/>
  <p:tag name="KSO_WM_TEMPLATE_CATEGORY" val="diagram"/>
  <p:tag name="KSO_WM_TEMPLATE_INDEX" val="20198927"/>
  <p:tag name="KSO_WM_UNIT_LAYERLEVEL" val="1_1_1"/>
  <p:tag name="KSO_WM_TAG_VERSION" val="1.0"/>
  <p:tag name="KSO_WM_BEAUTIFY_FLAG" val="#wm#"/>
  <p:tag name="KSO_WM_UNIT_PRESET_TEXT" val="3G浏览时长"/>
  <p:tag name="KSO_WM_UNIT_TEXT_FILL_FORE_SCHEMECOLOR_INDEX" val="14"/>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27_1*l_h_a*1_2_1"/>
  <p:tag name="KSO_WM_TEMPLATE_CATEGORY" val="diagram"/>
  <p:tag name="KSO_WM_TEMPLATE_INDEX" val="20198927"/>
  <p:tag name="KSO_WM_UNIT_LAYERLEVEL" val="1_1_1"/>
  <p:tag name="KSO_WM_TAG_VERSION" val="1.0"/>
  <p:tag name="KSO_WM_BEAUTIFY_FLAG" val="#wm#"/>
  <p:tag name="KSO_WM_UNIT_PRESET_TEXT" val="36h"/>
  <p:tag name="KSO_WM_UNIT_TEXT_FILL_FORE_SCHEMECOLOR_INDEX" val="7"/>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27_1*l_h_f*1_2_1"/>
  <p:tag name="KSO_WM_TEMPLATE_CATEGORY" val="diagram"/>
  <p:tag name="KSO_WM_TEMPLATE_INDEX" val="20198927"/>
  <p:tag name="KSO_WM_UNIT_LAYERLEVEL" val="1_1_1"/>
  <p:tag name="KSO_WM_TAG_VERSION" val="1.0"/>
  <p:tag name="KSO_WM_BEAUTIFY_FLAG" val="#wm#"/>
  <p:tag name="KSO_WM_UNIT_PRESET_TEXT" val="持续通话时间"/>
  <p:tag name="KSO_WM_UNIT_TEXT_FILL_FORE_SCHEMECOLOR_INDEX" val="14"/>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27_1*l_h_a*1_3_1"/>
  <p:tag name="KSO_WM_TEMPLATE_CATEGORY" val="diagram"/>
  <p:tag name="KSO_WM_TEMPLATE_INDEX" val="20198927"/>
  <p:tag name="KSO_WM_UNIT_LAYERLEVEL" val="1_1_1"/>
  <p:tag name="KSO_WM_TAG_VERSION" val="1.0"/>
  <p:tag name="KSO_WM_BEAUTIFY_FLAG" val="#wm#"/>
  <p:tag name="KSO_WM_UNIT_PRESET_TEXT" val="68h"/>
  <p:tag name="KSO_WM_UNIT_TEXT_FILL_FORE_SCHEMECOLOR_INDEX" val="9"/>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27_1*l_h_f*1_3_1"/>
  <p:tag name="KSO_WM_TEMPLATE_CATEGORY" val="diagram"/>
  <p:tag name="KSO_WM_TEMPLATE_INDEX" val="20198927"/>
  <p:tag name="KSO_WM_UNIT_LAYERLEVEL" val="1_1_1"/>
  <p:tag name="KSO_WM_TAG_VERSION" val="1.0"/>
  <p:tag name="KSO_WM_BEAUTIFY_FLAG" val="#wm#"/>
  <p:tag name="KSO_WM_UNIT_PRESET_TEXT" val="连续播放音乐"/>
  <p:tag name="KSO_WM_UNIT_TEXT_FILL_FORE_SCHEMECOLOR_INDEX" val="14"/>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8927_1*l_h_a*1_4_1"/>
  <p:tag name="KSO_WM_TEMPLATE_CATEGORY" val="diagram"/>
  <p:tag name="KSO_WM_TEMPLATE_INDEX" val="20198927"/>
  <p:tag name="KSO_WM_UNIT_LAYERLEVEL" val="1_1_1"/>
  <p:tag name="KSO_WM_TAG_VERSION" val="1.0"/>
  <p:tag name="KSO_WM_BEAUTIFY_FLAG" val="#wm#"/>
  <p:tag name="KSO_WM_UNIT_PRESET_TEXT" val="520分"/>
  <p:tag name="KSO_WM_UNIT_TEXT_FILL_FORE_SCHEMECOLOR_INDEX" val="10"/>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27_1*l_h_f*1_4_1"/>
  <p:tag name="KSO_WM_TEMPLATE_CATEGORY" val="diagram"/>
  <p:tag name="KSO_WM_TEMPLATE_INDEX" val="20198927"/>
  <p:tag name="KSO_WM_UNIT_LAYERLEVEL" val="1_1_1"/>
  <p:tag name="KSO_WM_TAG_VERSION" val="1.0"/>
  <p:tag name="KSO_WM_BEAUTIFY_FLAG" val="#wm#"/>
  <p:tag name="KSO_WM_UNIT_PRESET_TEXT" val="高清视频播放"/>
  <p:tag name="KSO_WM_UNIT_TEXT_FILL_FORE_SCHEMECOLOR_INDEX" val="14"/>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98927_1*l_h_a*1_5_1"/>
  <p:tag name="KSO_WM_TEMPLATE_CATEGORY" val="diagram"/>
  <p:tag name="KSO_WM_TEMPLATE_INDEX" val="20198927"/>
  <p:tag name="KSO_WM_UNIT_LAYERLEVEL" val="1_1_1"/>
  <p:tag name="KSO_WM_TAG_VERSION" val="1.0"/>
  <p:tag name="KSO_WM_BEAUTIFY_FLAG" val="#wm#"/>
  <p:tag name="KSO_WM_UNIT_PRESET_TEXT" val="5万张"/>
  <p:tag name="KSO_WM_UNIT_TEXT_FILL_FORE_SCHEMECOLOR_INDEX" val="8"/>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27_1*l_h_f*1_5_1"/>
  <p:tag name="KSO_WM_TEMPLATE_CATEGORY" val="diagram"/>
  <p:tag name="KSO_WM_TEMPLATE_INDEX" val="20198927"/>
  <p:tag name="KSO_WM_UNIT_LAYERLEVEL" val="1_1_1"/>
  <p:tag name="KSO_WM_TAG_VERSION" val="1.0"/>
  <p:tag name="KSO_WM_BEAUTIFY_FLAG" val="#wm#"/>
  <p:tag name="KSO_WM_UNIT_PRESET_TEXT" val="高清照片浏览"/>
  <p:tag name="KSO_WM_UNIT_TEXT_FILL_FORE_SCHEMECOLOR_INDEX" val="14"/>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198927_1*i*2"/>
  <p:tag name="KSO_WM_TEMPLATE_CATEGORY" val="diagram"/>
  <p:tag name="KSO_WM_TEMPLATE_INDEX" val="20198927"/>
  <p:tag name="KSO_WM_UNIT_LAYERLEVEL" val="1"/>
  <p:tag name="KSO_WM_TAG_VERSION" val="1.0"/>
  <p:tag name="KSO_WM_BEAUTIFY_FLAG" val="#wm#"/>
  <p:tag name="KSO_WM_UNIT_FILL_FORE_SCHEMECOLOR_INDEX" val="14"/>
  <p:tag name="KSO_WM_UNI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20198927_1*i*6"/>
  <p:tag name="KSO_WM_TEMPLATE_CATEGORY" val="diagram"/>
  <p:tag name="KSO_WM_TEMPLATE_INDEX" val="20198927"/>
  <p:tag name="KSO_WM_UNIT_LAYERLEVEL" val="1"/>
  <p:tag name="KSO_WM_TAG_VERSION" val="1.0"/>
  <p:tag name="KSO_WM_BEAUTIFY_FLAG" val="#wm#"/>
  <p:tag name="KSO_WM_UNIT_FILL_FORE_SCHEMECOLOR_INDEX" val="14"/>
  <p:tag name="KSO_WM_UNI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diagram20198927_1*i*7"/>
  <p:tag name="KSO_WM_TEMPLATE_CATEGORY" val="diagram"/>
  <p:tag name="KSO_WM_TEMPLATE_INDEX" val="20198927"/>
  <p:tag name="KSO_WM_UNIT_LAYERLEVEL" val="1"/>
  <p:tag name="KSO_WM_TAG_VERSION" val="1.0"/>
  <p:tag name="KSO_WM_BEAUTIFY_FLAG" val="#wm#"/>
  <p:tag name="KSO_WM_UNIT_FILL_FORE_SCHEMECOLOR_INDEX" val="14"/>
  <p:tag name="KSO_WM_UNI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8"/>
  <p:tag name="KSO_WM_UNIT_ID" val="diagram20198927_1*i*8"/>
  <p:tag name="KSO_WM_TEMPLATE_CATEGORY" val="diagram"/>
  <p:tag name="KSO_WM_TEMPLATE_INDEX" val="20198927"/>
  <p:tag name="KSO_WM_UNIT_LAYERLEVEL" val="1"/>
  <p:tag name="KSO_WM_TAG_VERSION" val="1.0"/>
  <p:tag name="KSO_WM_BEAUTIFY_FLAG" val="#wm#"/>
  <p:tag name="KSO_WM_UNIT_FILL_FORE_SCHEMECOLOR_INDEX" val="14"/>
  <p:tag name="KSO_WM_UNI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9"/>
  <p:tag name="KSO_WM_UNIT_ID" val="diagram20198927_1*i*9"/>
  <p:tag name="KSO_WM_TEMPLATE_CATEGORY" val="diagram"/>
  <p:tag name="KSO_WM_TEMPLATE_INDEX" val="20198927"/>
  <p:tag name="KSO_WM_UNIT_LAYERLEVEL" val="1"/>
  <p:tag name="KSO_WM_TAG_VERSION" val="1.0"/>
  <p:tag name="KSO_WM_BEAUTIFY_FLAG" val="#wm#"/>
  <p:tag name="KSO_WM_UNIT_FILL_FORE_SCHEMECOLOR_INDEX" val="14"/>
  <p:tag name="KSO_WM_UNI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198927_1*i*3"/>
  <p:tag name="KSO_WM_TEMPLATE_CATEGORY" val="diagram"/>
  <p:tag name="KSO_WM_TEMPLATE_INDEX" val="20198927"/>
  <p:tag name="KSO_WM_UNIT_LAYERLEVEL" val="1"/>
  <p:tag name="KSO_WM_TAG_VERSION" val="1.0"/>
  <p:tag name="KSO_WM_BEAUTIFY_FLAG" val="#wm#"/>
  <p:tag name="KSO_WM_UNIT_FILL_FORE_SCHEMECOLOR_INDEX" val="14"/>
  <p:tag name="KSO_WM_UNI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20198927_1*i*4"/>
  <p:tag name="KSO_WM_TEMPLATE_CATEGORY" val="diagram"/>
  <p:tag name="KSO_WM_TEMPLATE_INDEX" val="20198927"/>
  <p:tag name="KSO_WM_UNIT_LAYERLEVEL" val="1"/>
  <p:tag name="KSO_WM_TAG_VERSION" val="1.0"/>
  <p:tag name="KSO_WM_BEAUTIFY_FLAG" val="#wm#"/>
  <p:tag name="KSO_WM_UNIT_FILL_FORE_SCHEMECOLOR_INDEX" val="14"/>
  <p:tag name="KSO_WM_UNI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198927_1*i*5"/>
  <p:tag name="KSO_WM_TEMPLATE_CATEGORY" val="diagram"/>
  <p:tag name="KSO_WM_TEMPLATE_INDEX" val="20198927"/>
  <p:tag name="KSO_WM_UNIT_LAYERLEVEL" val="1"/>
  <p:tag name="KSO_WM_TAG_VERSION" val="1.0"/>
  <p:tag name="KSO_WM_BEAUTIFY_FLAG" val="#wm#"/>
  <p:tag name="KSO_WM_UNIT_FILL_FORE_SCHEMECOLOR_INDEX" val="14"/>
  <p:tag name="KSO_WM_UNI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2.xml><?xml version="1.0" encoding="utf-8"?>
<p:tagLst xmlns:a="http://schemas.openxmlformats.org/drawingml/2006/main" xmlns:r="http://schemas.openxmlformats.org/officeDocument/2006/relationships" xmlns:p="http://schemas.openxmlformats.org/presentationml/2006/main">
  <p:tag name="KSO_WM_UNIT_TABLE_BEAUTIFY" val="smartTable{2d8e21d1-ce65-4814-90be-5d4761aa419d}"/>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1285</Words>
  <Application>Microsoft Office PowerPoint</Application>
  <PresentationFormat>宽屏</PresentationFormat>
  <Paragraphs>285</Paragraphs>
  <Slides>56</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56</vt:i4>
      </vt:variant>
    </vt:vector>
  </HeadingPairs>
  <TitlesOfParts>
    <vt:vector size="68" baseType="lpstr">
      <vt:lpstr>Morganite</vt:lpstr>
      <vt:lpstr>十全十美体</vt:lpstr>
      <vt:lpstr>思源黑体 CN Normal</vt:lpstr>
      <vt:lpstr>思源黑体旧字形 ExtraLight</vt:lpstr>
      <vt:lpstr>思源黑体旧字形 Light</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cp:lastModifiedBy>
  <cp:revision>127</cp:revision>
  <dcterms:created xsi:type="dcterms:W3CDTF">2019-06-19T02:08:00Z</dcterms:created>
  <dcterms:modified xsi:type="dcterms:W3CDTF">2021-06-25T08:51:34Z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TemplateUUID">
    <vt:lpwstr>v1.0_mb_GI+psei4GMtm3RxLyFhIZg==</vt:lpwstr>
  </property>
  <property fmtid="{D5CDD505-2E9C-101B-9397-08002B2CF9AE}" pid="4" name="ICV">
    <vt:lpwstr>BEC9F7E39F26422C935BCBBEB575CEF5</vt:lpwstr>
  </property>
  <property fmtid="{D5CDD505-2E9C-101B-9397-08002B2CF9AE}" pid="5" name="KSOSaveFontToCloudKey">
    <vt:lpwstr>257111890_cloud</vt:lpwstr>
  </property>
</Properties>
</file>